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0" r:id="rId1"/>
  </p:sldMasterIdLst>
  <p:notesMasterIdLst>
    <p:notesMasterId r:id="rId47"/>
  </p:notesMasterIdLst>
  <p:sldIdLst>
    <p:sldId id="294" r:id="rId2"/>
    <p:sldId id="570" r:id="rId3"/>
    <p:sldId id="598" r:id="rId4"/>
    <p:sldId id="571" r:id="rId5"/>
    <p:sldId id="572" r:id="rId6"/>
    <p:sldId id="575" r:id="rId7"/>
    <p:sldId id="573" r:id="rId8"/>
    <p:sldId id="574" r:id="rId9"/>
    <p:sldId id="599" r:id="rId10"/>
    <p:sldId id="611" r:id="rId11"/>
    <p:sldId id="612" r:id="rId12"/>
    <p:sldId id="609" r:id="rId13"/>
    <p:sldId id="613" r:id="rId14"/>
    <p:sldId id="610" r:id="rId15"/>
    <p:sldId id="614" r:id="rId16"/>
    <p:sldId id="615" r:id="rId17"/>
    <p:sldId id="577" r:id="rId18"/>
    <p:sldId id="576" r:id="rId19"/>
    <p:sldId id="578" r:id="rId20"/>
    <p:sldId id="579" r:id="rId21"/>
    <p:sldId id="580" r:id="rId22"/>
    <p:sldId id="581" r:id="rId23"/>
    <p:sldId id="584" r:id="rId24"/>
    <p:sldId id="582" r:id="rId25"/>
    <p:sldId id="583" r:id="rId26"/>
    <p:sldId id="600" r:id="rId27"/>
    <p:sldId id="601" r:id="rId28"/>
    <p:sldId id="585" r:id="rId29"/>
    <p:sldId id="592" r:id="rId30"/>
    <p:sldId id="586" r:id="rId31"/>
    <p:sldId id="590" r:id="rId32"/>
    <p:sldId id="593" r:id="rId33"/>
    <p:sldId id="591" r:id="rId34"/>
    <p:sldId id="607" r:id="rId35"/>
    <p:sldId id="608" r:id="rId36"/>
    <p:sldId id="604" r:id="rId37"/>
    <p:sldId id="606" r:id="rId38"/>
    <p:sldId id="616" r:id="rId39"/>
    <p:sldId id="605" r:id="rId40"/>
    <p:sldId id="602" r:id="rId41"/>
    <p:sldId id="617" r:id="rId42"/>
    <p:sldId id="596" r:id="rId43"/>
    <p:sldId id="597" r:id="rId44"/>
    <p:sldId id="569" r:id="rId45"/>
    <p:sldId id="333" r:id="rId46"/>
  </p:sldIdLst>
  <p:sldSz cx="17340263" cy="9753600"/>
  <p:notesSz cx="6858000" cy="9144000"/>
  <p:defaultTextStyle>
    <a:defPPr>
      <a:defRPr lang="nl-NL"/>
    </a:defPPr>
    <a:lvl1pPr marL="0" algn="l" defTabSz="125376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26882" algn="l" defTabSz="125376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53763" algn="l" defTabSz="125376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80645" algn="l" defTabSz="125376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507526" algn="l" defTabSz="125376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134409" algn="l" defTabSz="125376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761291" algn="l" defTabSz="125376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388172" algn="l" defTabSz="125376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5015055" algn="l" defTabSz="125376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6870E3B-E8CB-4F21-B52F-1183BFAFD339}">
          <p14:sldIdLst>
            <p14:sldId id="294"/>
          </p14:sldIdLst>
        </p14:section>
        <p14:section name="Untitled Section" id="{6C642CBF-281E-4FB7-BF9C-9624B739D04C}">
          <p14:sldIdLst>
            <p14:sldId id="570"/>
            <p14:sldId id="598"/>
            <p14:sldId id="571"/>
            <p14:sldId id="572"/>
            <p14:sldId id="575"/>
            <p14:sldId id="573"/>
            <p14:sldId id="574"/>
            <p14:sldId id="599"/>
            <p14:sldId id="611"/>
            <p14:sldId id="612"/>
            <p14:sldId id="609"/>
            <p14:sldId id="613"/>
            <p14:sldId id="610"/>
            <p14:sldId id="614"/>
            <p14:sldId id="615"/>
            <p14:sldId id="577"/>
            <p14:sldId id="576"/>
            <p14:sldId id="578"/>
            <p14:sldId id="579"/>
            <p14:sldId id="580"/>
            <p14:sldId id="581"/>
            <p14:sldId id="584"/>
            <p14:sldId id="582"/>
            <p14:sldId id="583"/>
            <p14:sldId id="600"/>
            <p14:sldId id="601"/>
            <p14:sldId id="585"/>
            <p14:sldId id="592"/>
            <p14:sldId id="586"/>
            <p14:sldId id="590"/>
            <p14:sldId id="593"/>
            <p14:sldId id="591"/>
            <p14:sldId id="607"/>
            <p14:sldId id="608"/>
            <p14:sldId id="604"/>
            <p14:sldId id="606"/>
            <p14:sldId id="616"/>
            <p14:sldId id="605"/>
            <p14:sldId id="602"/>
            <p14:sldId id="617"/>
            <p14:sldId id="596"/>
            <p14:sldId id="597"/>
            <p14:sldId id="569"/>
            <p14:sldId id="333"/>
          </p14:sldIdLst>
        </p14:section>
      </p14:sectionLst>
    </p:ext>
    <p:ext uri="{EFAFB233-063F-42B5-8137-9DF3F51BA10A}">
      <p15:sldGuideLst xmlns="" xmlns:p15="http://schemas.microsoft.com/office/powerpoint/2012/main"/>
    </p:ext>
    <p:ext uri="{2D200454-40CA-4A62-9FC3-DE9A4176ACB9}">
      <p15:notes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160" autoAdjust="0"/>
    <p:restoredTop sz="96390" autoAdjust="0"/>
  </p:normalViewPr>
  <p:slideViewPr>
    <p:cSldViewPr snapToGrid="0">
      <p:cViewPr>
        <p:scale>
          <a:sx n="50" d="100"/>
          <a:sy n="50" d="100"/>
        </p:scale>
        <p:origin x="-322" y="-384"/>
      </p:cViewPr>
      <p:guideLst>
        <p:guide orient="horz" pos="3072"/>
        <p:guide pos="5462"/>
      </p:guideLst>
    </p:cSldViewPr>
  </p:slideViewPr>
  <p:outlineViewPr>
    <p:cViewPr>
      <p:scale>
        <a:sx n="33" d="100"/>
        <a:sy n="33" d="100"/>
      </p:scale>
      <p:origin x="0" y="3874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BB006A-2783-4486-9514-6DFE1115B29F}" type="datetimeFigureOut">
              <a:rPr lang="en-US" smtClean="0"/>
              <a:t>6/5/2017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D1D759-295C-484A-9A59-E25428A95E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5145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22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1pPr>
    <a:lvl2pPr marL="457111" algn="l" defTabSz="914222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2pPr>
    <a:lvl3pPr marL="914222" algn="l" defTabSz="914222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3pPr>
    <a:lvl4pPr marL="1371333" algn="l" defTabSz="914222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4pPr>
    <a:lvl5pPr marL="1828444" algn="l" defTabSz="914222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5pPr>
    <a:lvl6pPr marL="2285554" algn="l" defTabSz="914222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6pPr>
    <a:lvl7pPr marL="2742665" algn="l" defTabSz="914222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7pPr>
    <a:lvl8pPr marL="3199776" algn="l" defTabSz="914222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8pPr>
    <a:lvl9pPr marL="3656887" algn="l" defTabSz="914222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sz="11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Microservices</a:t>
            </a:r>
            <a:r>
              <a:rPr lang="en-US" sz="11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are independent, encapsulated entities that produce meaningful results and business functionality in tentative collaboration. Events and pub/sub are great for allowing such decoupled interaction. Using Apache Kafka as robust, distributed, real-time, high volume event bus, this session demonstrates how </a:t>
            </a:r>
            <a:r>
              <a:rPr lang="en-US" sz="11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microservices</a:t>
            </a:r>
            <a:r>
              <a:rPr lang="en-US" sz="11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implemented in Java, Node, Python and SQL collaborate unknowingly. The </a:t>
            </a:r>
            <a:r>
              <a:rPr lang="en-US" sz="11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microservices</a:t>
            </a:r>
            <a:r>
              <a:rPr lang="en-US" sz="11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respond to social (media) events - courtesy of IFTTT - and publish results to multiple channels. The event bus operates across cloud services and on premises platforms: both the bus and the </a:t>
            </a:r>
            <a:r>
              <a:rPr lang="en-US" sz="11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microservices</a:t>
            </a:r>
            <a:r>
              <a:rPr lang="en-US" sz="11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can run anywhere.</a:t>
            </a:r>
            <a:endParaRPr lang="en-US" dirty="0" smtClean="0">
              <a:effectLst/>
            </a:endParaRPr>
          </a:p>
          <a:p>
            <a:pPr rtl="0"/>
            <a:r>
              <a:rPr lang="en-US" dirty="0" smtClean="0"/>
              <a:t/>
            </a:r>
            <a:br>
              <a:rPr lang="en-US" dirty="0" smtClean="0"/>
            </a:br>
            <a:r>
              <a:rPr lang="en-US" sz="11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presentation summary</a:t>
            </a:r>
            <a:endParaRPr lang="en-US" dirty="0" smtClean="0">
              <a:effectLst/>
            </a:endParaRPr>
          </a:p>
          <a:p>
            <a:pPr rtl="0"/>
            <a:r>
              <a:rPr lang="en-US" sz="11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intro </a:t>
            </a:r>
            <a:r>
              <a:rPr lang="en-US" sz="11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microservices</a:t>
            </a:r>
            <a:r>
              <a:rPr lang="en-US" sz="11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objectives, focus on decoupled collaboration</a:t>
            </a:r>
            <a:endParaRPr lang="en-US" dirty="0" smtClean="0">
              <a:effectLst/>
            </a:endParaRPr>
          </a:p>
          <a:p>
            <a:pPr rtl="0"/>
            <a:r>
              <a:rPr lang="en-US" sz="11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demo four </a:t>
            </a:r>
            <a:r>
              <a:rPr lang="en-US" sz="11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mservices</a:t>
            </a:r>
            <a:r>
              <a:rPr lang="en-US" sz="11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different technologies; no direct dependencies</a:t>
            </a:r>
            <a:endParaRPr lang="en-US" dirty="0" smtClean="0">
              <a:effectLst/>
            </a:endParaRPr>
          </a:p>
          <a:p>
            <a:pPr rtl="0"/>
            <a:r>
              <a:rPr lang="en-US" sz="11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outline desired choreography, use of events and need of event bus</a:t>
            </a:r>
            <a:endParaRPr lang="en-US" dirty="0" smtClean="0">
              <a:effectLst/>
            </a:endParaRPr>
          </a:p>
          <a:p>
            <a:pPr rtl="0"/>
            <a:r>
              <a:rPr lang="en-US" sz="11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intro Kafka</a:t>
            </a:r>
            <a:endParaRPr lang="en-US" dirty="0" smtClean="0">
              <a:effectLst/>
            </a:endParaRPr>
          </a:p>
          <a:p>
            <a:pPr rtl="0"/>
            <a:r>
              <a:rPr lang="en-US" sz="11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demo pub and sub from each </a:t>
            </a:r>
            <a:r>
              <a:rPr lang="en-US" sz="11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mservice</a:t>
            </a:r>
            <a:r>
              <a:rPr lang="en-US" sz="11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Kafka</a:t>
            </a:r>
            <a:endParaRPr lang="en-US" dirty="0" smtClean="0">
              <a:effectLst/>
            </a:endParaRPr>
          </a:p>
          <a:p>
            <a:pPr rtl="0"/>
            <a:r>
              <a:rPr lang="en-US" sz="11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link IFTTT to Kafka</a:t>
            </a:r>
            <a:endParaRPr lang="en-US" dirty="0" smtClean="0">
              <a:effectLst/>
            </a:endParaRPr>
          </a:p>
          <a:p>
            <a:pPr rtl="0"/>
            <a:r>
              <a:rPr lang="en-US" sz="11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(for demo: use </a:t>
            </a:r>
            <a:r>
              <a:rPr lang="en-US" sz="11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ngrok</a:t>
            </a:r>
            <a:r>
              <a:rPr lang="en-US" sz="11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expose local Kafka to IFTTT cloud)</a:t>
            </a:r>
            <a:endParaRPr lang="en-US" dirty="0" smtClean="0">
              <a:effectLst/>
            </a:endParaRPr>
          </a:p>
          <a:p>
            <a:pPr rtl="0"/>
            <a:r>
              <a:rPr lang="en-US" sz="11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demo end-to-end Social event=&gt;IFTTT=&gt;Kafka=&gt;choreographed </a:t>
            </a:r>
            <a:r>
              <a:rPr lang="en-US" sz="11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mservices</a:t>
            </a:r>
            <a:r>
              <a:rPr lang="en-US" sz="11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=&gt; final result</a:t>
            </a:r>
            <a:endParaRPr lang="en-US" dirty="0" smtClean="0">
              <a:effectLst/>
            </a:endParaRPr>
          </a:p>
          <a:p>
            <a:pPr rtl="0"/>
            <a:r>
              <a:rPr lang="en-US" sz="11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discuss cloud deployment of event bus + </a:t>
            </a:r>
            <a:r>
              <a:rPr lang="en-US" sz="11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mservices</a:t>
            </a:r>
            <a:endParaRPr lang="en-US" dirty="0" smtClean="0">
              <a:effectLst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1D759-295C-484A-9A59-E25428A95EE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8373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https://www.martinfowler.com/bliki/StranglerApplication.html</a:t>
            </a:r>
          </a:p>
          <a:p>
            <a:r>
              <a:rPr lang="en-US" dirty="0" smtClean="0"/>
              <a:t>https://dzone.com/articles/why-springboot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1D759-295C-484A-9A59-E25428A95EE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6874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http://microservices.io/patterns/data/event-driven-architecture.html</a:t>
            </a:r>
          </a:p>
          <a:p>
            <a:r>
              <a:rPr lang="en-US" dirty="0" smtClean="0"/>
              <a:t>http://eventuate.io/whyeventdriven.html</a:t>
            </a:r>
          </a:p>
          <a:p>
            <a:r>
              <a:rPr lang="en-US" dirty="0" smtClean="0"/>
              <a:t>http://www.kennybastani.com/2017/01/building-event-driven-microservices.html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1D759-295C-484A-9A59-E25428A95EE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0805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http://www.dreweaster.com/blog/2016/05/08/the-art-of-microservices-integration-using-service-choreography/</a:t>
            </a:r>
          </a:p>
          <a:p>
            <a:r>
              <a:rPr lang="nl-NL" dirty="0" smtClean="0"/>
              <a:t>End-</a:t>
            </a:r>
            <a:r>
              <a:rPr lang="nl-NL" dirty="0" err="1" smtClean="0"/>
              <a:t>to</a:t>
            </a:r>
            <a:r>
              <a:rPr lang="nl-NL" dirty="0" smtClean="0"/>
              <a:t>-end </a:t>
            </a:r>
            <a:r>
              <a:rPr lang="nl-NL" dirty="0" err="1" smtClean="0"/>
              <a:t>autonomy</a:t>
            </a:r>
            <a:r>
              <a:rPr lang="nl-NL" dirty="0" smtClean="0"/>
              <a:t> (</a:t>
            </a:r>
            <a:r>
              <a:rPr lang="nl-NL" dirty="0" err="1" smtClean="0"/>
              <a:t>each</a:t>
            </a:r>
            <a:r>
              <a:rPr lang="nl-NL" dirty="0" smtClean="0"/>
              <a:t> microservice </a:t>
            </a:r>
            <a:r>
              <a:rPr lang="nl-NL" dirty="0" err="1" smtClean="0"/>
              <a:t>leverages</a:t>
            </a:r>
            <a:r>
              <a:rPr lang="nl-NL" dirty="0" smtClean="0"/>
              <a:t> event </a:t>
            </a:r>
            <a:r>
              <a:rPr lang="nl-NL" dirty="0" err="1" smtClean="0"/>
              <a:t>sourcing</a:t>
            </a:r>
            <a:r>
              <a:rPr lang="nl-NL" baseline="0" dirty="0" smtClean="0"/>
              <a:t> </a:t>
            </a:r>
            <a:r>
              <a:rPr lang="nl-NL" baseline="0" dirty="0" err="1" smtClean="0"/>
              <a:t>to</a:t>
            </a:r>
            <a:r>
              <a:rPr lang="nl-NL" baseline="0" dirty="0" smtClean="0"/>
              <a:t> </a:t>
            </a:r>
            <a:r>
              <a:rPr lang="nl-NL" baseline="0" dirty="0" err="1" smtClean="0"/>
              <a:t>maintain</a:t>
            </a:r>
            <a:r>
              <a:rPr lang="nl-NL" baseline="0" dirty="0" smtClean="0"/>
              <a:t> </a:t>
            </a:r>
            <a:r>
              <a:rPr lang="nl-NL" baseline="0" dirty="0" err="1" smtClean="0"/>
              <a:t>the</a:t>
            </a:r>
            <a:r>
              <a:rPr lang="nl-NL" baseline="0" dirty="0" smtClean="0"/>
              <a:t> state </a:t>
            </a:r>
            <a:r>
              <a:rPr lang="nl-NL" baseline="0" dirty="0" err="1" smtClean="0"/>
              <a:t>it</a:t>
            </a:r>
            <a:r>
              <a:rPr lang="nl-NL" baseline="0" dirty="0" smtClean="0"/>
              <a:t> </a:t>
            </a:r>
            <a:r>
              <a:rPr lang="nl-NL" baseline="0" dirty="0" err="1" smtClean="0"/>
              <a:t>needs</a:t>
            </a:r>
            <a:r>
              <a:rPr lang="nl-NL" baseline="0" dirty="0" smtClean="0"/>
              <a:t> (even </a:t>
            </a:r>
            <a:r>
              <a:rPr lang="nl-NL" baseline="0" dirty="0" err="1" smtClean="0"/>
              <a:t>though</a:t>
            </a:r>
            <a:r>
              <a:rPr lang="nl-NL" baseline="0" dirty="0" smtClean="0"/>
              <a:t> </a:t>
            </a:r>
            <a:r>
              <a:rPr lang="nl-NL" baseline="0" dirty="0" err="1" smtClean="0"/>
              <a:t>it</a:t>
            </a:r>
            <a:r>
              <a:rPr lang="nl-NL" baseline="0" dirty="0" smtClean="0"/>
              <a:t> does </a:t>
            </a:r>
            <a:r>
              <a:rPr lang="nl-NL" baseline="0" dirty="0" err="1" smtClean="0"/>
              <a:t>not</a:t>
            </a:r>
            <a:r>
              <a:rPr lang="nl-NL" baseline="0" dirty="0" smtClean="0"/>
              <a:t> </a:t>
            </a:r>
            <a:r>
              <a:rPr lang="nl-NL" baseline="0" dirty="0" err="1" smtClean="0"/>
              <a:t>own</a:t>
            </a:r>
            <a:r>
              <a:rPr lang="nl-NL" baseline="0" dirty="0" smtClean="0"/>
              <a:t> </a:t>
            </a:r>
            <a:r>
              <a:rPr lang="nl-NL" baseline="0" dirty="0" err="1" smtClean="0"/>
              <a:t>it</a:t>
            </a:r>
            <a:r>
              <a:rPr lang="nl-NL" baseline="0" dirty="0" smtClean="0"/>
              <a:t>)</a:t>
            </a:r>
          </a:p>
          <a:p>
            <a:endParaRPr lang="nl-NL" baseline="0" dirty="0" smtClean="0"/>
          </a:p>
          <a:p>
            <a:r>
              <a:rPr lang="en-US" dirty="0" smtClean="0"/>
              <a:t>https://www.slideshare.net/CAinc/hypermediadriven-orchestration-in-microservices-55985377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1D759-295C-484A-9A59-E25428A95EE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493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1D759-295C-484A-9A59-E25428A95EE5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7434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Workflow initiator </a:t>
            </a:r>
            <a:r>
              <a:rPr lang="nl-NL" dirty="0" err="1" smtClean="0"/>
              <a:t>responds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NewTweetEvent</a:t>
            </a:r>
            <a:endParaRPr lang="nl-NL" dirty="0" smtClean="0"/>
          </a:p>
          <a:p>
            <a:r>
              <a:rPr lang="nl-NL" dirty="0" smtClean="0"/>
              <a:t>Workflow Initiator</a:t>
            </a:r>
            <a:r>
              <a:rPr lang="nl-NL" baseline="0" dirty="0" smtClean="0"/>
              <a:t> - </a:t>
            </a:r>
            <a:r>
              <a:rPr lang="nl-NL" dirty="0" err="1" smtClean="0"/>
              <a:t>When</a:t>
            </a:r>
            <a:r>
              <a:rPr lang="nl-NL" baseline="0" dirty="0" smtClean="0"/>
              <a:t> tweet is for hashtag </a:t>
            </a:r>
            <a:r>
              <a:rPr lang="nl-NL" baseline="0" dirty="0" err="1" smtClean="0"/>
              <a:t>oraclecode</a:t>
            </a:r>
            <a:r>
              <a:rPr lang="nl-NL" baseline="0" dirty="0" smtClean="0"/>
              <a:t> </a:t>
            </a:r>
            <a:r>
              <a:rPr lang="nl-NL" baseline="0" dirty="0" err="1" smtClean="0"/>
              <a:t>then</a:t>
            </a:r>
            <a:r>
              <a:rPr lang="nl-NL" baseline="0" dirty="0" smtClean="0"/>
              <a:t> </a:t>
            </a:r>
            <a:r>
              <a:rPr lang="nl-NL" baseline="0" dirty="0" err="1" smtClean="0"/>
              <a:t>create</a:t>
            </a:r>
            <a:r>
              <a:rPr lang="nl-NL" baseline="0" dirty="0" smtClean="0"/>
              <a:t> routingslip document </a:t>
            </a:r>
            <a:r>
              <a:rPr lang="nl-NL" baseline="0" dirty="0" err="1" smtClean="0"/>
              <a:t>with</a:t>
            </a:r>
            <a:r>
              <a:rPr lang="nl-NL" baseline="0" dirty="0" smtClean="0"/>
              <a:t> tweet data, store in cache </a:t>
            </a:r>
            <a:r>
              <a:rPr lang="nl-NL" baseline="0" dirty="0" err="1" smtClean="0"/>
              <a:t>under</a:t>
            </a:r>
            <a:r>
              <a:rPr lang="nl-NL" baseline="0" dirty="0" smtClean="0"/>
              <a:t> </a:t>
            </a:r>
            <a:r>
              <a:rPr lang="nl-NL" baseline="0" dirty="0" err="1" smtClean="0"/>
              <a:t>key</a:t>
            </a:r>
            <a:r>
              <a:rPr lang="nl-NL" baseline="0" dirty="0" smtClean="0"/>
              <a:t> </a:t>
            </a:r>
            <a:r>
              <a:rPr lang="nl-NL" baseline="0" dirty="0" err="1" smtClean="0"/>
              <a:t>and</a:t>
            </a:r>
            <a:r>
              <a:rPr lang="nl-NL" baseline="0" dirty="0" smtClean="0"/>
              <a:t> </a:t>
            </a:r>
            <a:r>
              <a:rPr lang="nl-NL" baseline="0" dirty="0" err="1" smtClean="0"/>
              <a:t>publish</a:t>
            </a:r>
            <a:r>
              <a:rPr lang="nl-NL" baseline="0" dirty="0" smtClean="0"/>
              <a:t> workflow event for </a:t>
            </a:r>
            <a:r>
              <a:rPr lang="nl-NL" baseline="0" dirty="0" err="1" smtClean="0"/>
              <a:t>OracleCodeTwitterWorkflow</a:t>
            </a:r>
            <a:r>
              <a:rPr lang="nl-NL" baseline="0" dirty="0" smtClean="0"/>
              <a:t> </a:t>
            </a:r>
            <a:r>
              <a:rPr lang="nl-NL" baseline="0" dirty="0" err="1" smtClean="0"/>
              <a:t>with</a:t>
            </a:r>
            <a:r>
              <a:rPr lang="nl-NL" baseline="0" dirty="0" smtClean="0"/>
              <a:t> cache </a:t>
            </a:r>
            <a:r>
              <a:rPr lang="nl-NL" baseline="0" dirty="0" err="1" smtClean="0"/>
              <a:t>key</a:t>
            </a:r>
            <a:r>
              <a:rPr lang="nl-NL" baseline="0" dirty="0" smtClean="0"/>
              <a:t> for workflow state in </a:t>
            </a:r>
            <a:r>
              <a:rPr lang="nl-NL" baseline="0" dirty="0" err="1" smtClean="0"/>
              <a:t>payload</a:t>
            </a:r>
            <a:endParaRPr lang="nl-NL" baseline="0" dirty="0" smtClean="0"/>
          </a:p>
          <a:p>
            <a:r>
              <a:rPr lang="nl-NL" baseline="0" dirty="0" err="1" smtClean="0"/>
              <a:t>Validate</a:t>
            </a:r>
            <a:r>
              <a:rPr lang="nl-NL" baseline="0" dirty="0" smtClean="0"/>
              <a:t> Tweet – </a:t>
            </a:r>
            <a:r>
              <a:rPr lang="nl-NL" baseline="0" dirty="0" err="1" smtClean="0"/>
              <a:t>when</a:t>
            </a:r>
            <a:r>
              <a:rPr lang="nl-NL" baseline="0" dirty="0" smtClean="0"/>
              <a:t> </a:t>
            </a:r>
            <a:r>
              <a:rPr lang="nl-NL" baseline="0" dirty="0" err="1" smtClean="0"/>
              <a:t>OracleCodeTwitterWorkflow</a:t>
            </a:r>
            <a:r>
              <a:rPr lang="nl-NL" baseline="0" dirty="0" smtClean="0"/>
              <a:t> event – </a:t>
            </a:r>
            <a:r>
              <a:rPr lang="nl-NL" baseline="0" dirty="0" err="1" smtClean="0"/>
              <a:t>fetch</a:t>
            </a:r>
            <a:r>
              <a:rPr lang="nl-NL" baseline="0" dirty="0" smtClean="0"/>
              <a:t> workflow state </a:t>
            </a:r>
            <a:r>
              <a:rPr lang="nl-NL" baseline="0" dirty="0" err="1" smtClean="0"/>
              <a:t>from</a:t>
            </a:r>
            <a:r>
              <a:rPr lang="nl-NL" baseline="0" dirty="0" smtClean="0"/>
              <a:t> cache </a:t>
            </a:r>
            <a:r>
              <a:rPr lang="nl-NL" baseline="0" dirty="0" err="1" smtClean="0"/>
              <a:t>based</a:t>
            </a:r>
            <a:r>
              <a:rPr lang="nl-NL" baseline="0" dirty="0" smtClean="0"/>
              <a:t> on event </a:t>
            </a:r>
            <a:r>
              <a:rPr lang="nl-NL" baseline="0" dirty="0" err="1" smtClean="0"/>
              <a:t>payload</a:t>
            </a:r>
            <a:r>
              <a:rPr lang="nl-NL" baseline="0" dirty="0" smtClean="0"/>
              <a:t>, check routingslip </a:t>
            </a:r>
            <a:r>
              <a:rPr lang="nl-NL" baseline="0" dirty="0" err="1" smtClean="0"/>
              <a:t>to</a:t>
            </a:r>
            <a:r>
              <a:rPr lang="nl-NL" baseline="0" dirty="0" smtClean="0"/>
              <a:t> </a:t>
            </a:r>
            <a:r>
              <a:rPr lang="nl-NL" baseline="0" dirty="0" err="1" smtClean="0"/>
              <a:t>see</a:t>
            </a:r>
            <a:r>
              <a:rPr lang="nl-NL" baseline="0" dirty="0" smtClean="0"/>
              <a:t> </a:t>
            </a:r>
            <a:r>
              <a:rPr lang="nl-NL" baseline="0" dirty="0" err="1" smtClean="0"/>
              <a:t>if</a:t>
            </a:r>
            <a:r>
              <a:rPr lang="nl-NL" baseline="0" dirty="0" smtClean="0"/>
              <a:t> </a:t>
            </a:r>
            <a:r>
              <a:rPr lang="nl-NL" baseline="0" dirty="0" err="1" smtClean="0"/>
              <a:t>ValidateTweet</a:t>
            </a:r>
            <a:r>
              <a:rPr lang="nl-NL" baseline="0" dirty="0" smtClean="0"/>
              <a:t> </a:t>
            </a:r>
            <a:r>
              <a:rPr lang="nl-NL" baseline="0" dirty="0" err="1" smtClean="0"/>
              <a:t>should</a:t>
            </a:r>
            <a:r>
              <a:rPr lang="nl-NL" baseline="0" dirty="0" smtClean="0"/>
              <a:t> act; </a:t>
            </a:r>
            <a:r>
              <a:rPr lang="nl-NL" baseline="0" dirty="0" err="1" smtClean="0"/>
              <a:t>if</a:t>
            </a:r>
            <a:r>
              <a:rPr lang="nl-NL" baseline="0" dirty="0" smtClean="0"/>
              <a:t> </a:t>
            </a:r>
            <a:r>
              <a:rPr lang="nl-NL" baseline="0" dirty="0" err="1" smtClean="0"/>
              <a:t>so</a:t>
            </a:r>
            <a:r>
              <a:rPr lang="nl-NL" baseline="0" dirty="0" smtClean="0"/>
              <a:t>, </a:t>
            </a:r>
            <a:r>
              <a:rPr lang="nl-NL" baseline="0" dirty="0" err="1" smtClean="0"/>
              <a:t>validate</a:t>
            </a:r>
            <a:r>
              <a:rPr lang="nl-NL" baseline="0" dirty="0" smtClean="0"/>
              <a:t> tweet, update routing slip, </a:t>
            </a:r>
            <a:r>
              <a:rPr lang="nl-NL" baseline="0" dirty="0" err="1" smtClean="0"/>
              <a:t>retrieve</a:t>
            </a:r>
            <a:r>
              <a:rPr lang="nl-NL" baseline="0" dirty="0" smtClean="0"/>
              <a:t> </a:t>
            </a:r>
            <a:r>
              <a:rPr lang="nl-NL" baseline="0" dirty="0" err="1" smtClean="0"/>
              <a:t>and</a:t>
            </a:r>
            <a:r>
              <a:rPr lang="nl-NL" baseline="0" dirty="0" smtClean="0"/>
              <a:t> store in cache; </a:t>
            </a:r>
            <a:r>
              <a:rPr lang="nl-NL" baseline="0" dirty="0" err="1" smtClean="0"/>
              <a:t>publish</a:t>
            </a:r>
            <a:r>
              <a:rPr lang="nl-NL" baseline="0" dirty="0" smtClean="0"/>
              <a:t> workflow event for </a:t>
            </a:r>
            <a:r>
              <a:rPr lang="nl-NL" baseline="0" dirty="0" err="1" smtClean="0"/>
              <a:t>OracleCodeTwitterWorkflow</a:t>
            </a:r>
            <a:r>
              <a:rPr lang="nl-NL" baseline="0" dirty="0" smtClean="0"/>
              <a:t> </a:t>
            </a:r>
            <a:r>
              <a:rPr lang="nl-NL" baseline="0" dirty="0" err="1" smtClean="0"/>
              <a:t>with</a:t>
            </a:r>
            <a:r>
              <a:rPr lang="nl-NL" baseline="0" dirty="0" smtClean="0"/>
              <a:t> cache </a:t>
            </a:r>
            <a:r>
              <a:rPr lang="nl-NL" baseline="0" dirty="0" err="1" smtClean="0"/>
              <a:t>key</a:t>
            </a:r>
            <a:r>
              <a:rPr lang="nl-NL" baseline="0" dirty="0" smtClean="0"/>
              <a:t> for workflow state in </a:t>
            </a:r>
            <a:r>
              <a:rPr lang="nl-NL" baseline="0" dirty="0" err="1" smtClean="0"/>
              <a:t>payload</a:t>
            </a:r>
            <a:endParaRPr lang="nl-NL" baseline="0" dirty="0" smtClean="0"/>
          </a:p>
          <a:p>
            <a:pPr marL="0" marR="0" indent="0" algn="l" defTabSz="9142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baseline="0" dirty="0" err="1" smtClean="0"/>
              <a:t>Enrich</a:t>
            </a:r>
            <a:r>
              <a:rPr lang="nl-NL" baseline="0" dirty="0" smtClean="0"/>
              <a:t> Tweet – </a:t>
            </a:r>
            <a:r>
              <a:rPr lang="nl-NL" baseline="0" dirty="0" err="1" smtClean="0"/>
              <a:t>when</a:t>
            </a:r>
            <a:r>
              <a:rPr lang="nl-NL" baseline="0" dirty="0" smtClean="0"/>
              <a:t> </a:t>
            </a:r>
            <a:r>
              <a:rPr lang="nl-NL" baseline="0" dirty="0" err="1" smtClean="0"/>
              <a:t>OracleCodeTwitterWorkflow</a:t>
            </a:r>
            <a:r>
              <a:rPr lang="nl-NL" baseline="0" dirty="0" smtClean="0"/>
              <a:t> event – </a:t>
            </a:r>
            <a:r>
              <a:rPr lang="nl-NL" baseline="0" dirty="0" err="1" smtClean="0"/>
              <a:t>fetch</a:t>
            </a:r>
            <a:r>
              <a:rPr lang="nl-NL" baseline="0" dirty="0" smtClean="0"/>
              <a:t> workflow state </a:t>
            </a:r>
            <a:r>
              <a:rPr lang="nl-NL" baseline="0" dirty="0" err="1" smtClean="0"/>
              <a:t>from</a:t>
            </a:r>
            <a:r>
              <a:rPr lang="nl-NL" baseline="0" dirty="0" smtClean="0"/>
              <a:t> cache </a:t>
            </a:r>
            <a:r>
              <a:rPr lang="nl-NL" baseline="0" dirty="0" err="1" smtClean="0"/>
              <a:t>based</a:t>
            </a:r>
            <a:r>
              <a:rPr lang="nl-NL" baseline="0" dirty="0" smtClean="0"/>
              <a:t> on event </a:t>
            </a:r>
            <a:r>
              <a:rPr lang="nl-NL" baseline="0" dirty="0" err="1" smtClean="0"/>
              <a:t>payload</a:t>
            </a:r>
            <a:r>
              <a:rPr lang="nl-NL" baseline="0" dirty="0" smtClean="0"/>
              <a:t>, check routingslip </a:t>
            </a:r>
            <a:r>
              <a:rPr lang="nl-NL" baseline="0" dirty="0" err="1" smtClean="0"/>
              <a:t>to</a:t>
            </a:r>
            <a:r>
              <a:rPr lang="nl-NL" baseline="0" dirty="0" smtClean="0"/>
              <a:t> </a:t>
            </a:r>
            <a:r>
              <a:rPr lang="nl-NL" baseline="0" dirty="0" err="1" smtClean="0"/>
              <a:t>see</a:t>
            </a:r>
            <a:r>
              <a:rPr lang="nl-NL" baseline="0" dirty="0" smtClean="0"/>
              <a:t> </a:t>
            </a:r>
            <a:r>
              <a:rPr lang="nl-NL" baseline="0" dirty="0" err="1" smtClean="0"/>
              <a:t>if</a:t>
            </a:r>
            <a:r>
              <a:rPr lang="nl-NL" baseline="0" dirty="0" smtClean="0"/>
              <a:t> </a:t>
            </a:r>
            <a:r>
              <a:rPr lang="nl-NL" baseline="0" dirty="0" err="1" smtClean="0"/>
              <a:t>EnrichTweet</a:t>
            </a:r>
            <a:r>
              <a:rPr lang="nl-NL" baseline="0" dirty="0" smtClean="0"/>
              <a:t> </a:t>
            </a:r>
            <a:r>
              <a:rPr lang="nl-NL" baseline="0" dirty="0" err="1" smtClean="0"/>
              <a:t>should</a:t>
            </a:r>
            <a:r>
              <a:rPr lang="nl-NL" baseline="0" dirty="0" smtClean="0"/>
              <a:t> act; </a:t>
            </a:r>
            <a:r>
              <a:rPr lang="nl-NL" baseline="0" dirty="0" err="1" smtClean="0"/>
              <a:t>if</a:t>
            </a:r>
            <a:r>
              <a:rPr lang="nl-NL" baseline="0" dirty="0" smtClean="0"/>
              <a:t> </a:t>
            </a:r>
            <a:r>
              <a:rPr lang="nl-NL" baseline="0" dirty="0" err="1" smtClean="0"/>
              <a:t>so</a:t>
            </a:r>
            <a:r>
              <a:rPr lang="nl-NL" baseline="0" dirty="0" smtClean="0"/>
              <a:t>, </a:t>
            </a:r>
            <a:r>
              <a:rPr lang="nl-NL" baseline="0" dirty="0" err="1" smtClean="0"/>
              <a:t>enrich</a:t>
            </a:r>
            <a:r>
              <a:rPr lang="nl-NL" baseline="0" dirty="0" smtClean="0"/>
              <a:t> tweet, update routing slip, </a:t>
            </a:r>
            <a:r>
              <a:rPr lang="nl-NL" baseline="0" dirty="0" err="1" smtClean="0"/>
              <a:t>retrieve</a:t>
            </a:r>
            <a:r>
              <a:rPr lang="nl-NL" baseline="0" dirty="0" smtClean="0"/>
              <a:t> </a:t>
            </a:r>
            <a:r>
              <a:rPr lang="nl-NL" baseline="0" dirty="0" err="1" smtClean="0"/>
              <a:t>and</a:t>
            </a:r>
            <a:r>
              <a:rPr lang="nl-NL" baseline="0" dirty="0" smtClean="0"/>
              <a:t> store in cache; </a:t>
            </a:r>
            <a:r>
              <a:rPr lang="nl-NL" baseline="0" dirty="0" err="1" smtClean="0"/>
              <a:t>publish</a:t>
            </a:r>
            <a:r>
              <a:rPr lang="nl-NL" baseline="0" dirty="0" smtClean="0"/>
              <a:t> workflow event for </a:t>
            </a:r>
            <a:r>
              <a:rPr lang="nl-NL" baseline="0" dirty="0" err="1" smtClean="0"/>
              <a:t>OracleCodeTwitterWorkflow</a:t>
            </a:r>
            <a:r>
              <a:rPr lang="nl-NL" baseline="0" dirty="0" smtClean="0"/>
              <a:t> </a:t>
            </a:r>
            <a:r>
              <a:rPr lang="nl-NL" baseline="0" dirty="0" err="1" smtClean="0"/>
              <a:t>with</a:t>
            </a:r>
            <a:r>
              <a:rPr lang="nl-NL" baseline="0" dirty="0" smtClean="0"/>
              <a:t> cache </a:t>
            </a:r>
            <a:r>
              <a:rPr lang="nl-NL" baseline="0" dirty="0" err="1" smtClean="0"/>
              <a:t>key</a:t>
            </a:r>
            <a:r>
              <a:rPr lang="nl-NL" baseline="0" dirty="0" smtClean="0"/>
              <a:t> for workflow state in </a:t>
            </a:r>
            <a:r>
              <a:rPr lang="nl-NL" baseline="0" dirty="0" err="1" smtClean="0"/>
              <a:t>payload</a:t>
            </a:r>
            <a:endParaRPr lang="nl-NL" baseline="0" dirty="0" smtClean="0"/>
          </a:p>
          <a:p>
            <a:pPr marL="0" marR="0" indent="0" algn="l" defTabSz="9142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baseline="0" dirty="0" err="1" smtClean="0"/>
              <a:t>TweetBoard</a:t>
            </a:r>
            <a:r>
              <a:rPr lang="nl-NL" baseline="0" dirty="0" smtClean="0"/>
              <a:t> – </a:t>
            </a:r>
            <a:r>
              <a:rPr lang="nl-NL" baseline="0" dirty="0" err="1" smtClean="0"/>
              <a:t>when</a:t>
            </a:r>
            <a:r>
              <a:rPr lang="nl-NL" baseline="0" dirty="0" smtClean="0"/>
              <a:t> </a:t>
            </a:r>
            <a:r>
              <a:rPr lang="nl-NL" baseline="0" dirty="0" err="1" smtClean="0"/>
              <a:t>OracleCodeTwitterWorkflow</a:t>
            </a:r>
            <a:r>
              <a:rPr lang="nl-NL" baseline="0" dirty="0" smtClean="0"/>
              <a:t> event – </a:t>
            </a:r>
            <a:r>
              <a:rPr lang="nl-NL" baseline="0" dirty="0" err="1" smtClean="0"/>
              <a:t>fetch</a:t>
            </a:r>
            <a:r>
              <a:rPr lang="nl-NL" baseline="0" dirty="0" smtClean="0"/>
              <a:t> workflow state </a:t>
            </a:r>
            <a:r>
              <a:rPr lang="nl-NL" baseline="0" dirty="0" err="1" smtClean="0"/>
              <a:t>from</a:t>
            </a:r>
            <a:r>
              <a:rPr lang="nl-NL" baseline="0" dirty="0" smtClean="0"/>
              <a:t> cache </a:t>
            </a:r>
            <a:r>
              <a:rPr lang="nl-NL" baseline="0" dirty="0" err="1" smtClean="0"/>
              <a:t>based</a:t>
            </a:r>
            <a:r>
              <a:rPr lang="nl-NL" baseline="0" dirty="0" smtClean="0"/>
              <a:t> on event </a:t>
            </a:r>
            <a:r>
              <a:rPr lang="nl-NL" baseline="0" dirty="0" err="1" smtClean="0"/>
              <a:t>payload</a:t>
            </a:r>
            <a:r>
              <a:rPr lang="nl-NL" baseline="0" dirty="0" smtClean="0"/>
              <a:t>, check routingslip </a:t>
            </a:r>
            <a:r>
              <a:rPr lang="nl-NL" baseline="0" dirty="0" err="1" smtClean="0"/>
              <a:t>to</a:t>
            </a:r>
            <a:r>
              <a:rPr lang="nl-NL" baseline="0" dirty="0" smtClean="0"/>
              <a:t> </a:t>
            </a:r>
            <a:r>
              <a:rPr lang="nl-NL" baseline="0" dirty="0" err="1" smtClean="0"/>
              <a:t>see</a:t>
            </a:r>
            <a:r>
              <a:rPr lang="nl-NL" baseline="0" dirty="0" smtClean="0"/>
              <a:t> </a:t>
            </a:r>
            <a:r>
              <a:rPr lang="nl-NL" baseline="0" dirty="0" err="1" smtClean="0"/>
              <a:t>if</a:t>
            </a:r>
            <a:r>
              <a:rPr lang="nl-NL" baseline="0" dirty="0" smtClean="0"/>
              <a:t> </a:t>
            </a:r>
            <a:r>
              <a:rPr lang="nl-NL" baseline="0" dirty="0" err="1" smtClean="0"/>
              <a:t>TweetBoard</a:t>
            </a:r>
            <a:r>
              <a:rPr lang="nl-NL" baseline="0" dirty="0" smtClean="0"/>
              <a:t> </a:t>
            </a:r>
            <a:r>
              <a:rPr lang="nl-NL" baseline="0" dirty="0" err="1" smtClean="0"/>
              <a:t>should</a:t>
            </a:r>
            <a:r>
              <a:rPr lang="nl-NL" baseline="0" dirty="0" smtClean="0"/>
              <a:t> act; </a:t>
            </a:r>
            <a:r>
              <a:rPr lang="nl-NL" baseline="0" dirty="0" err="1" smtClean="0"/>
              <a:t>if</a:t>
            </a:r>
            <a:r>
              <a:rPr lang="nl-NL" baseline="0" dirty="0" smtClean="0"/>
              <a:t> </a:t>
            </a:r>
            <a:r>
              <a:rPr lang="nl-NL" baseline="0" dirty="0" err="1" smtClean="0"/>
              <a:t>so</a:t>
            </a:r>
            <a:r>
              <a:rPr lang="nl-NL" baseline="0" dirty="0" smtClean="0"/>
              <a:t>, </a:t>
            </a:r>
            <a:r>
              <a:rPr lang="nl-NL" baseline="0" dirty="0" err="1" smtClean="0"/>
              <a:t>add</a:t>
            </a:r>
            <a:r>
              <a:rPr lang="nl-NL" baseline="0" dirty="0" smtClean="0"/>
              <a:t> tweet </a:t>
            </a:r>
            <a:r>
              <a:rPr lang="nl-NL" baseline="0" dirty="0" err="1" smtClean="0"/>
              <a:t>to</a:t>
            </a:r>
            <a:r>
              <a:rPr lang="nl-NL" baseline="0" dirty="0" smtClean="0"/>
              <a:t> tweet list, update routing slip, </a:t>
            </a:r>
            <a:r>
              <a:rPr lang="nl-NL" baseline="0" dirty="0" err="1" smtClean="0"/>
              <a:t>retrieve</a:t>
            </a:r>
            <a:r>
              <a:rPr lang="nl-NL" baseline="0" dirty="0" smtClean="0"/>
              <a:t>-</a:t>
            </a:r>
            <a:r>
              <a:rPr lang="nl-NL" baseline="0" dirty="0" err="1" smtClean="0"/>
              <a:t>and</a:t>
            </a:r>
            <a:r>
              <a:rPr lang="nl-NL" baseline="0" dirty="0" smtClean="0"/>
              <a:t>-store in cache; </a:t>
            </a:r>
            <a:r>
              <a:rPr lang="nl-NL" baseline="0" dirty="0" err="1" smtClean="0"/>
              <a:t>publish</a:t>
            </a:r>
            <a:r>
              <a:rPr lang="nl-NL" baseline="0" dirty="0" smtClean="0"/>
              <a:t> workflow event for </a:t>
            </a:r>
            <a:r>
              <a:rPr lang="nl-NL" baseline="0" dirty="0" err="1" smtClean="0"/>
              <a:t>OracleCodeTwitterWorkflow</a:t>
            </a:r>
            <a:r>
              <a:rPr lang="nl-NL" baseline="0" dirty="0" smtClean="0"/>
              <a:t> </a:t>
            </a:r>
            <a:r>
              <a:rPr lang="nl-NL" baseline="0" dirty="0" err="1" smtClean="0"/>
              <a:t>with</a:t>
            </a:r>
            <a:r>
              <a:rPr lang="nl-NL" baseline="0" dirty="0" smtClean="0"/>
              <a:t> cache </a:t>
            </a:r>
            <a:r>
              <a:rPr lang="nl-NL" baseline="0" dirty="0" err="1" smtClean="0"/>
              <a:t>key</a:t>
            </a:r>
            <a:r>
              <a:rPr lang="nl-NL" baseline="0" dirty="0" smtClean="0"/>
              <a:t> for workflow state in </a:t>
            </a:r>
            <a:r>
              <a:rPr lang="nl-NL" baseline="0" dirty="0" err="1" smtClean="0"/>
              <a:t>payload</a:t>
            </a:r>
            <a:endParaRPr lang="nl-NL" baseline="0" dirty="0" smtClean="0"/>
          </a:p>
          <a:p>
            <a:pPr marL="0" marR="0" indent="0" algn="l" defTabSz="9142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l-NL" baseline="0" dirty="0" smtClean="0"/>
          </a:p>
          <a:p>
            <a:pPr marL="0" marR="0" indent="0" algn="l" defTabSz="9142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baseline="0" dirty="0" err="1" smtClean="0"/>
              <a:t>All</a:t>
            </a:r>
            <a:r>
              <a:rPr lang="nl-NL" baseline="0" dirty="0" smtClean="0"/>
              <a:t> microservices </a:t>
            </a:r>
            <a:r>
              <a:rPr lang="nl-NL" baseline="0" dirty="0" err="1" smtClean="0"/>
              <a:t>publish</a:t>
            </a:r>
            <a:r>
              <a:rPr lang="nl-NL" baseline="0" dirty="0" smtClean="0"/>
              <a:t> </a:t>
            </a:r>
            <a:r>
              <a:rPr lang="nl-NL" baseline="0" dirty="0" err="1" smtClean="0"/>
              <a:t>logging</a:t>
            </a:r>
            <a:r>
              <a:rPr lang="nl-NL" baseline="0" dirty="0" smtClean="0"/>
              <a:t> </a:t>
            </a:r>
            <a:r>
              <a:rPr lang="nl-NL" baseline="0" dirty="0" err="1" smtClean="0"/>
              <a:t>about</a:t>
            </a:r>
            <a:r>
              <a:rPr lang="nl-NL" baseline="0" dirty="0" smtClean="0"/>
              <a:t> </a:t>
            </a:r>
            <a:r>
              <a:rPr lang="nl-NL" baseline="0" dirty="0" err="1" smtClean="0"/>
              <a:t>their</a:t>
            </a:r>
            <a:r>
              <a:rPr lang="nl-NL" baseline="0" dirty="0" smtClean="0"/>
              <a:t> actions </a:t>
            </a:r>
            <a:r>
              <a:rPr lang="nl-NL" baseline="0" dirty="0" err="1" smtClean="0"/>
              <a:t>with</a:t>
            </a:r>
            <a:r>
              <a:rPr lang="nl-NL" baseline="0" dirty="0" smtClean="0"/>
              <a:t> </a:t>
            </a:r>
            <a:r>
              <a:rPr lang="nl-NL" baseline="0" dirty="0" err="1" smtClean="0"/>
              <a:t>the</a:t>
            </a:r>
            <a:r>
              <a:rPr lang="nl-NL" baseline="0" dirty="0" smtClean="0"/>
              <a:t> </a:t>
            </a:r>
            <a:r>
              <a:rPr lang="nl-NL" baseline="0" dirty="0" err="1" smtClean="0"/>
              <a:t>conversation</a:t>
            </a:r>
            <a:r>
              <a:rPr lang="nl-NL" baseline="0" dirty="0" smtClean="0"/>
              <a:t> </a:t>
            </a:r>
            <a:r>
              <a:rPr lang="nl-NL" baseline="0" dirty="0" err="1" smtClean="0"/>
              <a:t>identifier</a:t>
            </a:r>
            <a:r>
              <a:rPr lang="nl-NL" baseline="0" dirty="0" smtClean="0"/>
              <a:t> as part of </a:t>
            </a:r>
            <a:r>
              <a:rPr lang="nl-NL" baseline="0" dirty="0" err="1" smtClean="0"/>
              <a:t>the</a:t>
            </a:r>
            <a:r>
              <a:rPr lang="nl-NL" baseline="0" dirty="0" smtClean="0"/>
              <a:t> </a:t>
            </a:r>
            <a:r>
              <a:rPr lang="nl-NL" baseline="0" dirty="0" err="1" smtClean="0"/>
              <a:t>logging</a:t>
            </a:r>
            <a:r>
              <a:rPr lang="nl-NL" baseline="0" dirty="0" smtClean="0"/>
              <a:t> </a:t>
            </a:r>
          </a:p>
          <a:p>
            <a:r>
              <a:rPr lang="nl-NL" baseline="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1D759-295C-484A-9A59-E25428A95EE5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7434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Workflow initiator </a:t>
            </a:r>
            <a:r>
              <a:rPr lang="nl-NL" dirty="0" err="1" smtClean="0"/>
              <a:t>responds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NewTweetEvent</a:t>
            </a:r>
            <a:endParaRPr lang="nl-NL" dirty="0" smtClean="0"/>
          </a:p>
          <a:p>
            <a:r>
              <a:rPr lang="nl-NL" dirty="0" smtClean="0"/>
              <a:t>Workflow Initiator</a:t>
            </a:r>
            <a:r>
              <a:rPr lang="nl-NL" baseline="0" dirty="0" smtClean="0"/>
              <a:t> - </a:t>
            </a:r>
            <a:r>
              <a:rPr lang="nl-NL" dirty="0" err="1" smtClean="0"/>
              <a:t>When</a:t>
            </a:r>
            <a:r>
              <a:rPr lang="nl-NL" baseline="0" dirty="0" smtClean="0"/>
              <a:t> tweet is for hashtag </a:t>
            </a:r>
            <a:r>
              <a:rPr lang="nl-NL" baseline="0" dirty="0" err="1" smtClean="0"/>
              <a:t>oraclecode</a:t>
            </a:r>
            <a:r>
              <a:rPr lang="nl-NL" baseline="0" dirty="0" smtClean="0"/>
              <a:t> </a:t>
            </a:r>
            <a:r>
              <a:rPr lang="nl-NL" baseline="0" dirty="0" err="1" smtClean="0"/>
              <a:t>then</a:t>
            </a:r>
            <a:r>
              <a:rPr lang="nl-NL" baseline="0" dirty="0" smtClean="0"/>
              <a:t> </a:t>
            </a:r>
            <a:r>
              <a:rPr lang="nl-NL" baseline="0" dirty="0" err="1" smtClean="0"/>
              <a:t>create</a:t>
            </a:r>
            <a:r>
              <a:rPr lang="nl-NL" baseline="0" dirty="0" smtClean="0"/>
              <a:t> routingslip document </a:t>
            </a:r>
            <a:r>
              <a:rPr lang="nl-NL" baseline="0" dirty="0" err="1" smtClean="0"/>
              <a:t>with</a:t>
            </a:r>
            <a:r>
              <a:rPr lang="nl-NL" baseline="0" dirty="0" smtClean="0"/>
              <a:t> tweet data, store in cache </a:t>
            </a:r>
            <a:r>
              <a:rPr lang="nl-NL" baseline="0" dirty="0" err="1" smtClean="0"/>
              <a:t>under</a:t>
            </a:r>
            <a:r>
              <a:rPr lang="nl-NL" baseline="0" dirty="0" smtClean="0"/>
              <a:t> </a:t>
            </a:r>
            <a:r>
              <a:rPr lang="nl-NL" baseline="0" dirty="0" err="1" smtClean="0"/>
              <a:t>key</a:t>
            </a:r>
            <a:r>
              <a:rPr lang="nl-NL" baseline="0" dirty="0" smtClean="0"/>
              <a:t> </a:t>
            </a:r>
            <a:r>
              <a:rPr lang="nl-NL" baseline="0" dirty="0" err="1" smtClean="0"/>
              <a:t>and</a:t>
            </a:r>
            <a:r>
              <a:rPr lang="nl-NL" baseline="0" dirty="0" smtClean="0"/>
              <a:t> </a:t>
            </a:r>
            <a:r>
              <a:rPr lang="nl-NL" baseline="0" dirty="0" err="1" smtClean="0"/>
              <a:t>publish</a:t>
            </a:r>
            <a:r>
              <a:rPr lang="nl-NL" baseline="0" dirty="0" smtClean="0"/>
              <a:t> workflow event for </a:t>
            </a:r>
            <a:r>
              <a:rPr lang="nl-NL" baseline="0" dirty="0" err="1" smtClean="0"/>
              <a:t>OracleCodeTwitterWorkflow</a:t>
            </a:r>
            <a:r>
              <a:rPr lang="nl-NL" baseline="0" dirty="0" smtClean="0"/>
              <a:t> </a:t>
            </a:r>
            <a:r>
              <a:rPr lang="nl-NL" baseline="0" dirty="0" err="1" smtClean="0"/>
              <a:t>with</a:t>
            </a:r>
            <a:r>
              <a:rPr lang="nl-NL" baseline="0" dirty="0" smtClean="0"/>
              <a:t> cache </a:t>
            </a:r>
            <a:r>
              <a:rPr lang="nl-NL" baseline="0" dirty="0" err="1" smtClean="0"/>
              <a:t>key</a:t>
            </a:r>
            <a:r>
              <a:rPr lang="nl-NL" baseline="0" dirty="0" smtClean="0"/>
              <a:t> for workflow state in </a:t>
            </a:r>
            <a:r>
              <a:rPr lang="nl-NL" baseline="0" dirty="0" err="1" smtClean="0"/>
              <a:t>payload</a:t>
            </a:r>
            <a:endParaRPr lang="nl-NL" baseline="0" dirty="0" smtClean="0"/>
          </a:p>
          <a:p>
            <a:r>
              <a:rPr lang="nl-NL" baseline="0" dirty="0" err="1" smtClean="0"/>
              <a:t>Validate</a:t>
            </a:r>
            <a:r>
              <a:rPr lang="nl-NL" baseline="0" dirty="0" smtClean="0"/>
              <a:t> Tweet – </a:t>
            </a:r>
            <a:r>
              <a:rPr lang="nl-NL" baseline="0" dirty="0" err="1" smtClean="0"/>
              <a:t>when</a:t>
            </a:r>
            <a:r>
              <a:rPr lang="nl-NL" baseline="0" dirty="0" smtClean="0"/>
              <a:t> </a:t>
            </a:r>
            <a:r>
              <a:rPr lang="nl-NL" baseline="0" dirty="0" err="1" smtClean="0"/>
              <a:t>OracleCodeTwitterWorkflow</a:t>
            </a:r>
            <a:r>
              <a:rPr lang="nl-NL" baseline="0" dirty="0" smtClean="0"/>
              <a:t> event – </a:t>
            </a:r>
            <a:r>
              <a:rPr lang="nl-NL" baseline="0" dirty="0" err="1" smtClean="0"/>
              <a:t>fetch</a:t>
            </a:r>
            <a:r>
              <a:rPr lang="nl-NL" baseline="0" dirty="0" smtClean="0"/>
              <a:t> workflow state </a:t>
            </a:r>
            <a:r>
              <a:rPr lang="nl-NL" baseline="0" dirty="0" err="1" smtClean="0"/>
              <a:t>from</a:t>
            </a:r>
            <a:r>
              <a:rPr lang="nl-NL" baseline="0" dirty="0" smtClean="0"/>
              <a:t> cache </a:t>
            </a:r>
            <a:r>
              <a:rPr lang="nl-NL" baseline="0" dirty="0" err="1" smtClean="0"/>
              <a:t>based</a:t>
            </a:r>
            <a:r>
              <a:rPr lang="nl-NL" baseline="0" dirty="0" smtClean="0"/>
              <a:t> on event </a:t>
            </a:r>
            <a:r>
              <a:rPr lang="nl-NL" baseline="0" dirty="0" err="1" smtClean="0"/>
              <a:t>payload</a:t>
            </a:r>
            <a:r>
              <a:rPr lang="nl-NL" baseline="0" dirty="0" smtClean="0"/>
              <a:t>, check routingslip </a:t>
            </a:r>
            <a:r>
              <a:rPr lang="nl-NL" baseline="0" dirty="0" err="1" smtClean="0"/>
              <a:t>to</a:t>
            </a:r>
            <a:r>
              <a:rPr lang="nl-NL" baseline="0" dirty="0" smtClean="0"/>
              <a:t> </a:t>
            </a:r>
            <a:r>
              <a:rPr lang="nl-NL" baseline="0" dirty="0" err="1" smtClean="0"/>
              <a:t>see</a:t>
            </a:r>
            <a:r>
              <a:rPr lang="nl-NL" baseline="0" dirty="0" smtClean="0"/>
              <a:t> </a:t>
            </a:r>
            <a:r>
              <a:rPr lang="nl-NL" baseline="0" dirty="0" err="1" smtClean="0"/>
              <a:t>if</a:t>
            </a:r>
            <a:r>
              <a:rPr lang="nl-NL" baseline="0" dirty="0" smtClean="0"/>
              <a:t> </a:t>
            </a:r>
            <a:r>
              <a:rPr lang="nl-NL" baseline="0" dirty="0" err="1" smtClean="0"/>
              <a:t>ValidateTweet</a:t>
            </a:r>
            <a:r>
              <a:rPr lang="nl-NL" baseline="0" dirty="0" smtClean="0"/>
              <a:t> </a:t>
            </a:r>
            <a:r>
              <a:rPr lang="nl-NL" baseline="0" dirty="0" err="1" smtClean="0"/>
              <a:t>should</a:t>
            </a:r>
            <a:r>
              <a:rPr lang="nl-NL" baseline="0" dirty="0" smtClean="0"/>
              <a:t> act; </a:t>
            </a:r>
            <a:r>
              <a:rPr lang="nl-NL" baseline="0" dirty="0" err="1" smtClean="0"/>
              <a:t>if</a:t>
            </a:r>
            <a:r>
              <a:rPr lang="nl-NL" baseline="0" dirty="0" smtClean="0"/>
              <a:t> </a:t>
            </a:r>
            <a:r>
              <a:rPr lang="nl-NL" baseline="0" dirty="0" err="1" smtClean="0"/>
              <a:t>so</a:t>
            </a:r>
            <a:r>
              <a:rPr lang="nl-NL" baseline="0" dirty="0" smtClean="0"/>
              <a:t>, </a:t>
            </a:r>
            <a:r>
              <a:rPr lang="nl-NL" baseline="0" dirty="0" err="1" smtClean="0"/>
              <a:t>validate</a:t>
            </a:r>
            <a:r>
              <a:rPr lang="nl-NL" baseline="0" dirty="0" smtClean="0"/>
              <a:t> tweet, update routing slip, </a:t>
            </a:r>
            <a:r>
              <a:rPr lang="nl-NL" baseline="0" dirty="0" err="1" smtClean="0"/>
              <a:t>retrieve</a:t>
            </a:r>
            <a:r>
              <a:rPr lang="nl-NL" baseline="0" dirty="0" smtClean="0"/>
              <a:t> </a:t>
            </a:r>
            <a:r>
              <a:rPr lang="nl-NL" baseline="0" dirty="0" err="1" smtClean="0"/>
              <a:t>and</a:t>
            </a:r>
            <a:r>
              <a:rPr lang="nl-NL" baseline="0" dirty="0" smtClean="0"/>
              <a:t> store in cache; </a:t>
            </a:r>
            <a:r>
              <a:rPr lang="nl-NL" baseline="0" dirty="0" err="1" smtClean="0"/>
              <a:t>publish</a:t>
            </a:r>
            <a:r>
              <a:rPr lang="nl-NL" baseline="0" dirty="0" smtClean="0"/>
              <a:t> workflow event for </a:t>
            </a:r>
            <a:r>
              <a:rPr lang="nl-NL" baseline="0" dirty="0" err="1" smtClean="0"/>
              <a:t>OracleCodeTwitterWorkflow</a:t>
            </a:r>
            <a:r>
              <a:rPr lang="nl-NL" baseline="0" dirty="0" smtClean="0"/>
              <a:t> </a:t>
            </a:r>
            <a:r>
              <a:rPr lang="nl-NL" baseline="0" dirty="0" err="1" smtClean="0"/>
              <a:t>with</a:t>
            </a:r>
            <a:r>
              <a:rPr lang="nl-NL" baseline="0" dirty="0" smtClean="0"/>
              <a:t> cache </a:t>
            </a:r>
            <a:r>
              <a:rPr lang="nl-NL" baseline="0" dirty="0" err="1" smtClean="0"/>
              <a:t>key</a:t>
            </a:r>
            <a:r>
              <a:rPr lang="nl-NL" baseline="0" dirty="0" smtClean="0"/>
              <a:t> for workflow state in </a:t>
            </a:r>
            <a:r>
              <a:rPr lang="nl-NL" baseline="0" dirty="0" err="1" smtClean="0"/>
              <a:t>payload</a:t>
            </a:r>
            <a:endParaRPr lang="nl-NL" baseline="0" dirty="0" smtClean="0"/>
          </a:p>
          <a:p>
            <a:pPr marL="0" marR="0" indent="0" algn="l" defTabSz="9142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baseline="0" dirty="0" err="1" smtClean="0"/>
              <a:t>Enrich</a:t>
            </a:r>
            <a:r>
              <a:rPr lang="nl-NL" baseline="0" dirty="0" smtClean="0"/>
              <a:t> Tweet – </a:t>
            </a:r>
            <a:r>
              <a:rPr lang="nl-NL" baseline="0" dirty="0" err="1" smtClean="0"/>
              <a:t>when</a:t>
            </a:r>
            <a:r>
              <a:rPr lang="nl-NL" baseline="0" dirty="0" smtClean="0"/>
              <a:t> </a:t>
            </a:r>
            <a:r>
              <a:rPr lang="nl-NL" baseline="0" dirty="0" err="1" smtClean="0"/>
              <a:t>OracleCodeTwitterWorkflow</a:t>
            </a:r>
            <a:r>
              <a:rPr lang="nl-NL" baseline="0" dirty="0" smtClean="0"/>
              <a:t> event – </a:t>
            </a:r>
            <a:r>
              <a:rPr lang="nl-NL" baseline="0" dirty="0" err="1" smtClean="0"/>
              <a:t>fetch</a:t>
            </a:r>
            <a:r>
              <a:rPr lang="nl-NL" baseline="0" dirty="0" smtClean="0"/>
              <a:t> workflow state </a:t>
            </a:r>
            <a:r>
              <a:rPr lang="nl-NL" baseline="0" dirty="0" err="1" smtClean="0"/>
              <a:t>from</a:t>
            </a:r>
            <a:r>
              <a:rPr lang="nl-NL" baseline="0" dirty="0" smtClean="0"/>
              <a:t> cache </a:t>
            </a:r>
            <a:r>
              <a:rPr lang="nl-NL" baseline="0" dirty="0" err="1" smtClean="0"/>
              <a:t>based</a:t>
            </a:r>
            <a:r>
              <a:rPr lang="nl-NL" baseline="0" dirty="0" smtClean="0"/>
              <a:t> on event </a:t>
            </a:r>
            <a:r>
              <a:rPr lang="nl-NL" baseline="0" dirty="0" err="1" smtClean="0"/>
              <a:t>payload</a:t>
            </a:r>
            <a:r>
              <a:rPr lang="nl-NL" baseline="0" dirty="0" smtClean="0"/>
              <a:t>, check routingslip </a:t>
            </a:r>
            <a:r>
              <a:rPr lang="nl-NL" baseline="0" dirty="0" err="1" smtClean="0"/>
              <a:t>to</a:t>
            </a:r>
            <a:r>
              <a:rPr lang="nl-NL" baseline="0" dirty="0" smtClean="0"/>
              <a:t> </a:t>
            </a:r>
            <a:r>
              <a:rPr lang="nl-NL" baseline="0" dirty="0" err="1" smtClean="0"/>
              <a:t>see</a:t>
            </a:r>
            <a:r>
              <a:rPr lang="nl-NL" baseline="0" dirty="0" smtClean="0"/>
              <a:t> </a:t>
            </a:r>
            <a:r>
              <a:rPr lang="nl-NL" baseline="0" dirty="0" err="1" smtClean="0"/>
              <a:t>if</a:t>
            </a:r>
            <a:r>
              <a:rPr lang="nl-NL" baseline="0" dirty="0" smtClean="0"/>
              <a:t> </a:t>
            </a:r>
            <a:r>
              <a:rPr lang="nl-NL" baseline="0" dirty="0" err="1" smtClean="0"/>
              <a:t>EnrichTweet</a:t>
            </a:r>
            <a:r>
              <a:rPr lang="nl-NL" baseline="0" dirty="0" smtClean="0"/>
              <a:t> </a:t>
            </a:r>
            <a:r>
              <a:rPr lang="nl-NL" baseline="0" dirty="0" err="1" smtClean="0"/>
              <a:t>should</a:t>
            </a:r>
            <a:r>
              <a:rPr lang="nl-NL" baseline="0" dirty="0" smtClean="0"/>
              <a:t> act; </a:t>
            </a:r>
            <a:r>
              <a:rPr lang="nl-NL" baseline="0" dirty="0" err="1" smtClean="0"/>
              <a:t>if</a:t>
            </a:r>
            <a:r>
              <a:rPr lang="nl-NL" baseline="0" dirty="0" smtClean="0"/>
              <a:t> </a:t>
            </a:r>
            <a:r>
              <a:rPr lang="nl-NL" baseline="0" dirty="0" err="1" smtClean="0"/>
              <a:t>so</a:t>
            </a:r>
            <a:r>
              <a:rPr lang="nl-NL" baseline="0" dirty="0" smtClean="0"/>
              <a:t>, </a:t>
            </a:r>
            <a:r>
              <a:rPr lang="nl-NL" baseline="0" dirty="0" err="1" smtClean="0"/>
              <a:t>enrich</a:t>
            </a:r>
            <a:r>
              <a:rPr lang="nl-NL" baseline="0" dirty="0" smtClean="0"/>
              <a:t> tweet, update routing slip, </a:t>
            </a:r>
            <a:r>
              <a:rPr lang="nl-NL" baseline="0" dirty="0" err="1" smtClean="0"/>
              <a:t>retrieve</a:t>
            </a:r>
            <a:r>
              <a:rPr lang="nl-NL" baseline="0" dirty="0" smtClean="0"/>
              <a:t> </a:t>
            </a:r>
            <a:r>
              <a:rPr lang="nl-NL" baseline="0" dirty="0" err="1" smtClean="0"/>
              <a:t>and</a:t>
            </a:r>
            <a:r>
              <a:rPr lang="nl-NL" baseline="0" dirty="0" smtClean="0"/>
              <a:t> store in cache; </a:t>
            </a:r>
            <a:r>
              <a:rPr lang="nl-NL" baseline="0" dirty="0" err="1" smtClean="0"/>
              <a:t>publish</a:t>
            </a:r>
            <a:r>
              <a:rPr lang="nl-NL" baseline="0" dirty="0" smtClean="0"/>
              <a:t> workflow event for </a:t>
            </a:r>
            <a:r>
              <a:rPr lang="nl-NL" baseline="0" dirty="0" err="1" smtClean="0"/>
              <a:t>OracleCodeTwitterWorkflow</a:t>
            </a:r>
            <a:r>
              <a:rPr lang="nl-NL" baseline="0" dirty="0" smtClean="0"/>
              <a:t> </a:t>
            </a:r>
            <a:r>
              <a:rPr lang="nl-NL" baseline="0" dirty="0" err="1" smtClean="0"/>
              <a:t>with</a:t>
            </a:r>
            <a:r>
              <a:rPr lang="nl-NL" baseline="0" dirty="0" smtClean="0"/>
              <a:t> cache </a:t>
            </a:r>
            <a:r>
              <a:rPr lang="nl-NL" baseline="0" dirty="0" err="1" smtClean="0"/>
              <a:t>key</a:t>
            </a:r>
            <a:r>
              <a:rPr lang="nl-NL" baseline="0" dirty="0" smtClean="0"/>
              <a:t> for workflow state in </a:t>
            </a:r>
            <a:r>
              <a:rPr lang="nl-NL" baseline="0" dirty="0" err="1" smtClean="0"/>
              <a:t>payload</a:t>
            </a:r>
            <a:endParaRPr lang="nl-NL" baseline="0" dirty="0" smtClean="0"/>
          </a:p>
          <a:p>
            <a:pPr marL="0" marR="0" indent="0" algn="l" defTabSz="9142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baseline="0" dirty="0" err="1" smtClean="0"/>
              <a:t>TweetBoard</a:t>
            </a:r>
            <a:r>
              <a:rPr lang="nl-NL" baseline="0" dirty="0" smtClean="0"/>
              <a:t> – </a:t>
            </a:r>
            <a:r>
              <a:rPr lang="nl-NL" baseline="0" dirty="0" err="1" smtClean="0"/>
              <a:t>when</a:t>
            </a:r>
            <a:r>
              <a:rPr lang="nl-NL" baseline="0" dirty="0" smtClean="0"/>
              <a:t> </a:t>
            </a:r>
            <a:r>
              <a:rPr lang="nl-NL" baseline="0" dirty="0" err="1" smtClean="0"/>
              <a:t>OracleCodeTwitterWorkflow</a:t>
            </a:r>
            <a:r>
              <a:rPr lang="nl-NL" baseline="0" dirty="0" smtClean="0"/>
              <a:t> event – </a:t>
            </a:r>
            <a:r>
              <a:rPr lang="nl-NL" baseline="0" dirty="0" err="1" smtClean="0"/>
              <a:t>fetch</a:t>
            </a:r>
            <a:r>
              <a:rPr lang="nl-NL" baseline="0" dirty="0" smtClean="0"/>
              <a:t> workflow state </a:t>
            </a:r>
            <a:r>
              <a:rPr lang="nl-NL" baseline="0" dirty="0" err="1" smtClean="0"/>
              <a:t>from</a:t>
            </a:r>
            <a:r>
              <a:rPr lang="nl-NL" baseline="0" dirty="0" smtClean="0"/>
              <a:t> cache </a:t>
            </a:r>
            <a:r>
              <a:rPr lang="nl-NL" baseline="0" dirty="0" err="1" smtClean="0"/>
              <a:t>based</a:t>
            </a:r>
            <a:r>
              <a:rPr lang="nl-NL" baseline="0" dirty="0" smtClean="0"/>
              <a:t> on event </a:t>
            </a:r>
            <a:r>
              <a:rPr lang="nl-NL" baseline="0" dirty="0" err="1" smtClean="0"/>
              <a:t>payload</a:t>
            </a:r>
            <a:r>
              <a:rPr lang="nl-NL" baseline="0" dirty="0" smtClean="0"/>
              <a:t>, check routingslip </a:t>
            </a:r>
            <a:r>
              <a:rPr lang="nl-NL" baseline="0" dirty="0" err="1" smtClean="0"/>
              <a:t>to</a:t>
            </a:r>
            <a:r>
              <a:rPr lang="nl-NL" baseline="0" dirty="0" smtClean="0"/>
              <a:t> </a:t>
            </a:r>
            <a:r>
              <a:rPr lang="nl-NL" baseline="0" dirty="0" err="1" smtClean="0"/>
              <a:t>see</a:t>
            </a:r>
            <a:r>
              <a:rPr lang="nl-NL" baseline="0" dirty="0" smtClean="0"/>
              <a:t> </a:t>
            </a:r>
            <a:r>
              <a:rPr lang="nl-NL" baseline="0" dirty="0" err="1" smtClean="0"/>
              <a:t>if</a:t>
            </a:r>
            <a:r>
              <a:rPr lang="nl-NL" baseline="0" dirty="0" smtClean="0"/>
              <a:t> </a:t>
            </a:r>
            <a:r>
              <a:rPr lang="nl-NL" baseline="0" dirty="0" err="1" smtClean="0"/>
              <a:t>TweetBoard</a:t>
            </a:r>
            <a:r>
              <a:rPr lang="nl-NL" baseline="0" dirty="0" smtClean="0"/>
              <a:t> </a:t>
            </a:r>
            <a:r>
              <a:rPr lang="nl-NL" baseline="0" dirty="0" err="1" smtClean="0"/>
              <a:t>should</a:t>
            </a:r>
            <a:r>
              <a:rPr lang="nl-NL" baseline="0" dirty="0" smtClean="0"/>
              <a:t> act; </a:t>
            </a:r>
            <a:r>
              <a:rPr lang="nl-NL" baseline="0" dirty="0" err="1" smtClean="0"/>
              <a:t>if</a:t>
            </a:r>
            <a:r>
              <a:rPr lang="nl-NL" baseline="0" dirty="0" smtClean="0"/>
              <a:t> </a:t>
            </a:r>
            <a:r>
              <a:rPr lang="nl-NL" baseline="0" dirty="0" err="1" smtClean="0"/>
              <a:t>so</a:t>
            </a:r>
            <a:r>
              <a:rPr lang="nl-NL" baseline="0" dirty="0" smtClean="0"/>
              <a:t>, </a:t>
            </a:r>
            <a:r>
              <a:rPr lang="nl-NL" baseline="0" dirty="0" err="1" smtClean="0"/>
              <a:t>add</a:t>
            </a:r>
            <a:r>
              <a:rPr lang="nl-NL" baseline="0" dirty="0" smtClean="0"/>
              <a:t> tweet </a:t>
            </a:r>
            <a:r>
              <a:rPr lang="nl-NL" baseline="0" dirty="0" err="1" smtClean="0"/>
              <a:t>to</a:t>
            </a:r>
            <a:r>
              <a:rPr lang="nl-NL" baseline="0" dirty="0" smtClean="0"/>
              <a:t> tweet list, update routing slip, </a:t>
            </a:r>
            <a:r>
              <a:rPr lang="nl-NL" baseline="0" dirty="0" err="1" smtClean="0"/>
              <a:t>retrieve</a:t>
            </a:r>
            <a:r>
              <a:rPr lang="nl-NL" baseline="0" dirty="0" smtClean="0"/>
              <a:t>-</a:t>
            </a:r>
            <a:r>
              <a:rPr lang="nl-NL" baseline="0" dirty="0" err="1" smtClean="0"/>
              <a:t>and</a:t>
            </a:r>
            <a:r>
              <a:rPr lang="nl-NL" baseline="0" dirty="0" smtClean="0"/>
              <a:t>-store in cache; </a:t>
            </a:r>
            <a:r>
              <a:rPr lang="nl-NL" baseline="0" dirty="0" err="1" smtClean="0"/>
              <a:t>publish</a:t>
            </a:r>
            <a:r>
              <a:rPr lang="nl-NL" baseline="0" dirty="0" smtClean="0"/>
              <a:t> workflow event for </a:t>
            </a:r>
            <a:r>
              <a:rPr lang="nl-NL" baseline="0" dirty="0" err="1" smtClean="0"/>
              <a:t>OracleCodeTwitterWorkflow</a:t>
            </a:r>
            <a:r>
              <a:rPr lang="nl-NL" baseline="0" dirty="0" smtClean="0"/>
              <a:t> </a:t>
            </a:r>
            <a:r>
              <a:rPr lang="nl-NL" baseline="0" dirty="0" err="1" smtClean="0"/>
              <a:t>with</a:t>
            </a:r>
            <a:r>
              <a:rPr lang="nl-NL" baseline="0" dirty="0" smtClean="0"/>
              <a:t> cache </a:t>
            </a:r>
            <a:r>
              <a:rPr lang="nl-NL" baseline="0" dirty="0" err="1" smtClean="0"/>
              <a:t>key</a:t>
            </a:r>
            <a:r>
              <a:rPr lang="nl-NL" baseline="0" dirty="0" smtClean="0"/>
              <a:t> for workflow state in </a:t>
            </a:r>
            <a:r>
              <a:rPr lang="nl-NL" baseline="0" dirty="0" err="1" smtClean="0"/>
              <a:t>payload</a:t>
            </a:r>
            <a:endParaRPr lang="nl-NL" baseline="0" dirty="0" smtClean="0"/>
          </a:p>
          <a:p>
            <a:pPr marL="0" marR="0" indent="0" algn="l" defTabSz="9142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l-NL" baseline="0" dirty="0" smtClean="0"/>
          </a:p>
          <a:p>
            <a:pPr marL="0" marR="0" indent="0" algn="l" defTabSz="9142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baseline="0" dirty="0" err="1" smtClean="0"/>
              <a:t>All</a:t>
            </a:r>
            <a:r>
              <a:rPr lang="nl-NL" baseline="0" dirty="0" smtClean="0"/>
              <a:t> microservices </a:t>
            </a:r>
            <a:r>
              <a:rPr lang="nl-NL" baseline="0" dirty="0" err="1" smtClean="0"/>
              <a:t>publish</a:t>
            </a:r>
            <a:r>
              <a:rPr lang="nl-NL" baseline="0" dirty="0" smtClean="0"/>
              <a:t> </a:t>
            </a:r>
            <a:r>
              <a:rPr lang="nl-NL" baseline="0" dirty="0" err="1" smtClean="0"/>
              <a:t>logging</a:t>
            </a:r>
            <a:r>
              <a:rPr lang="nl-NL" baseline="0" dirty="0" smtClean="0"/>
              <a:t> </a:t>
            </a:r>
            <a:r>
              <a:rPr lang="nl-NL" baseline="0" dirty="0" err="1" smtClean="0"/>
              <a:t>about</a:t>
            </a:r>
            <a:r>
              <a:rPr lang="nl-NL" baseline="0" dirty="0" smtClean="0"/>
              <a:t> </a:t>
            </a:r>
            <a:r>
              <a:rPr lang="nl-NL" baseline="0" dirty="0" err="1" smtClean="0"/>
              <a:t>their</a:t>
            </a:r>
            <a:r>
              <a:rPr lang="nl-NL" baseline="0" dirty="0" smtClean="0"/>
              <a:t> actions </a:t>
            </a:r>
            <a:r>
              <a:rPr lang="nl-NL" baseline="0" dirty="0" err="1" smtClean="0"/>
              <a:t>with</a:t>
            </a:r>
            <a:r>
              <a:rPr lang="nl-NL" baseline="0" dirty="0" smtClean="0"/>
              <a:t> </a:t>
            </a:r>
            <a:r>
              <a:rPr lang="nl-NL" baseline="0" dirty="0" err="1" smtClean="0"/>
              <a:t>the</a:t>
            </a:r>
            <a:r>
              <a:rPr lang="nl-NL" baseline="0" dirty="0" smtClean="0"/>
              <a:t> </a:t>
            </a:r>
            <a:r>
              <a:rPr lang="nl-NL" baseline="0" dirty="0" err="1" smtClean="0"/>
              <a:t>conversation</a:t>
            </a:r>
            <a:r>
              <a:rPr lang="nl-NL" baseline="0" dirty="0" smtClean="0"/>
              <a:t> </a:t>
            </a:r>
            <a:r>
              <a:rPr lang="nl-NL" baseline="0" dirty="0" err="1" smtClean="0"/>
              <a:t>identifier</a:t>
            </a:r>
            <a:r>
              <a:rPr lang="nl-NL" baseline="0" dirty="0" smtClean="0"/>
              <a:t> as part of </a:t>
            </a:r>
            <a:r>
              <a:rPr lang="nl-NL" baseline="0" dirty="0" err="1" smtClean="0"/>
              <a:t>the</a:t>
            </a:r>
            <a:r>
              <a:rPr lang="nl-NL" baseline="0" dirty="0" smtClean="0"/>
              <a:t> </a:t>
            </a:r>
            <a:r>
              <a:rPr lang="nl-NL" baseline="0" dirty="0" err="1" smtClean="0"/>
              <a:t>logging</a:t>
            </a:r>
            <a:r>
              <a:rPr lang="nl-NL" baseline="0" dirty="0" smtClean="0"/>
              <a:t> </a:t>
            </a:r>
          </a:p>
          <a:p>
            <a:r>
              <a:rPr lang="nl-NL" baseline="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1D759-295C-484A-9A59-E25428A95EE5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7434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Workflow initiator </a:t>
            </a:r>
            <a:r>
              <a:rPr lang="nl-NL" dirty="0" err="1" smtClean="0"/>
              <a:t>responds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NewTweetEvent</a:t>
            </a:r>
            <a:endParaRPr lang="nl-NL" dirty="0" smtClean="0"/>
          </a:p>
          <a:p>
            <a:r>
              <a:rPr lang="nl-NL" dirty="0" smtClean="0"/>
              <a:t>Workflow Initiator</a:t>
            </a:r>
            <a:r>
              <a:rPr lang="nl-NL" baseline="0" dirty="0" smtClean="0"/>
              <a:t> - </a:t>
            </a:r>
            <a:r>
              <a:rPr lang="nl-NL" dirty="0" err="1" smtClean="0"/>
              <a:t>When</a:t>
            </a:r>
            <a:r>
              <a:rPr lang="nl-NL" baseline="0" dirty="0" smtClean="0"/>
              <a:t> tweet is for hashtag </a:t>
            </a:r>
            <a:r>
              <a:rPr lang="nl-NL" baseline="0" dirty="0" err="1" smtClean="0"/>
              <a:t>oraclecode</a:t>
            </a:r>
            <a:r>
              <a:rPr lang="nl-NL" baseline="0" dirty="0" smtClean="0"/>
              <a:t> </a:t>
            </a:r>
            <a:r>
              <a:rPr lang="nl-NL" baseline="0" dirty="0" err="1" smtClean="0"/>
              <a:t>then</a:t>
            </a:r>
            <a:r>
              <a:rPr lang="nl-NL" baseline="0" dirty="0" smtClean="0"/>
              <a:t> </a:t>
            </a:r>
            <a:r>
              <a:rPr lang="nl-NL" baseline="0" dirty="0" err="1" smtClean="0"/>
              <a:t>create</a:t>
            </a:r>
            <a:r>
              <a:rPr lang="nl-NL" baseline="0" dirty="0" smtClean="0"/>
              <a:t> routingslip document </a:t>
            </a:r>
            <a:r>
              <a:rPr lang="nl-NL" baseline="0" dirty="0" err="1" smtClean="0"/>
              <a:t>with</a:t>
            </a:r>
            <a:r>
              <a:rPr lang="nl-NL" baseline="0" dirty="0" smtClean="0"/>
              <a:t> tweet data, store in cache </a:t>
            </a:r>
            <a:r>
              <a:rPr lang="nl-NL" baseline="0" dirty="0" err="1" smtClean="0"/>
              <a:t>under</a:t>
            </a:r>
            <a:r>
              <a:rPr lang="nl-NL" baseline="0" dirty="0" smtClean="0"/>
              <a:t> </a:t>
            </a:r>
            <a:r>
              <a:rPr lang="nl-NL" baseline="0" dirty="0" err="1" smtClean="0"/>
              <a:t>key</a:t>
            </a:r>
            <a:r>
              <a:rPr lang="nl-NL" baseline="0" dirty="0" smtClean="0"/>
              <a:t> </a:t>
            </a:r>
            <a:r>
              <a:rPr lang="nl-NL" baseline="0" dirty="0" err="1" smtClean="0"/>
              <a:t>and</a:t>
            </a:r>
            <a:r>
              <a:rPr lang="nl-NL" baseline="0" dirty="0" smtClean="0"/>
              <a:t> </a:t>
            </a:r>
            <a:r>
              <a:rPr lang="nl-NL" baseline="0" dirty="0" err="1" smtClean="0"/>
              <a:t>publish</a:t>
            </a:r>
            <a:r>
              <a:rPr lang="nl-NL" baseline="0" dirty="0" smtClean="0"/>
              <a:t> workflow event for </a:t>
            </a:r>
            <a:r>
              <a:rPr lang="nl-NL" baseline="0" dirty="0" err="1" smtClean="0"/>
              <a:t>OracleCodeTwitterWorkflow</a:t>
            </a:r>
            <a:r>
              <a:rPr lang="nl-NL" baseline="0" dirty="0" smtClean="0"/>
              <a:t> </a:t>
            </a:r>
            <a:r>
              <a:rPr lang="nl-NL" baseline="0" dirty="0" err="1" smtClean="0"/>
              <a:t>with</a:t>
            </a:r>
            <a:r>
              <a:rPr lang="nl-NL" baseline="0" dirty="0" smtClean="0"/>
              <a:t> cache </a:t>
            </a:r>
            <a:r>
              <a:rPr lang="nl-NL" baseline="0" dirty="0" err="1" smtClean="0"/>
              <a:t>key</a:t>
            </a:r>
            <a:r>
              <a:rPr lang="nl-NL" baseline="0" dirty="0" smtClean="0"/>
              <a:t> for workflow state in </a:t>
            </a:r>
            <a:r>
              <a:rPr lang="nl-NL" baseline="0" dirty="0" err="1" smtClean="0"/>
              <a:t>payload</a:t>
            </a:r>
            <a:endParaRPr lang="nl-NL" baseline="0" dirty="0" smtClean="0"/>
          </a:p>
          <a:p>
            <a:r>
              <a:rPr lang="nl-NL" baseline="0" dirty="0" err="1" smtClean="0"/>
              <a:t>Validate</a:t>
            </a:r>
            <a:r>
              <a:rPr lang="nl-NL" baseline="0" dirty="0" smtClean="0"/>
              <a:t> Tweet – </a:t>
            </a:r>
            <a:r>
              <a:rPr lang="nl-NL" baseline="0" dirty="0" err="1" smtClean="0"/>
              <a:t>when</a:t>
            </a:r>
            <a:r>
              <a:rPr lang="nl-NL" baseline="0" dirty="0" smtClean="0"/>
              <a:t> </a:t>
            </a:r>
            <a:r>
              <a:rPr lang="nl-NL" baseline="0" dirty="0" err="1" smtClean="0"/>
              <a:t>OracleCodeTwitterWorkflow</a:t>
            </a:r>
            <a:r>
              <a:rPr lang="nl-NL" baseline="0" dirty="0" smtClean="0"/>
              <a:t> event – </a:t>
            </a:r>
            <a:r>
              <a:rPr lang="nl-NL" baseline="0" dirty="0" err="1" smtClean="0"/>
              <a:t>fetch</a:t>
            </a:r>
            <a:r>
              <a:rPr lang="nl-NL" baseline="0" dirty="0" smtClean="0"/>
              <a:t> workflow state </a:t>
            </a:r>
            <a:r>
              <a:rPr lang="nl-NL" baseline="0" dirty="0" err="1" smtClean="0"/>
              <a:t>from</a:t>
            </a:r>
            <a:r>
              <a:rPr lang="nl-NL" baseline="0" dirty="0" smtClean="0"/>
              <a:t> cache </a:t>
            </a:r>
            <a:r>
              <a:rPr lang="nl-NL" baseline="0" dirty="0" err="1" smtClean="0"/>
              <a:t>based</a:t>
            </a:r>
            <a:r>
              <a:rPr lang="nl-NL" baseline="0" dirty="0" smtClean="0"/>
              <a:t> on event </a:t>
            </a:r>
            <a:r>
              <a:rPr lang="nl-NL" baseline="0" dirty="0" err="1" smtClean="0"/>
              <a:t>payload</a:t>
            </a:r>
            <a:r>
              <a:rPr lang="nl-NL" baseline="0" dirty="0" smtClean="0"/>
              <a:t>, check routingslip </a:t>
            </a:r>
            <a:r>
              <a:rPr lang="nl-NL" baseline="0" dirty="0" err="1" smtClean="0"/>
              <a:t>to</a:t>
            </a:r>
            <a:r>
              <a:rPr lang="nl-NL" baseline="0" dirty="0" smtClean="0"/>
              <a:t> </a:t>
            </a:r>
            <a:r>
              <a:rPr lang="nl-NL" baseline="0" dirty="0" err="1" smtClean="0"/>
              <a:t>see</a:t>
            </a:r>
            <a:r>
              <a:rPr lang="nl-NL" baseline="0" dirty="0" smtClean="0"/>
              <a:t> </a:t>
            </a:r>
            <a:r>
              <a:rPr lang="nl-NL" baseline="0" dirty="0" err="1" smtClean="0"/>
              <a:t>if</a:t>
            </a:r>
            <a:r>
              <a:rPr lang="nl-NL" baseline="0" dirty="0" smtClean="0"/>
              <a:t> </a:t>
            </a:r>
            <a:r>
              <a:rPr lang="nl-NL" baseline="0" dirty="0" err="1" smtClean="0"/>
              <a:t>ValidateTweet</a:t>
            </a:r>
            <a:r>
              <a:rPr lang="nl-NL" baseline="0" dirty="0" smtClean="0"/>
              <a:t> </a:t>
            </a:r>
            <a:r>
              <a:rPr lang="nl-NL" baseline="0" dirty="0" err="1" smtClean="0"/>
              <a:t>should</a:t>
            </a:r>
            <a:r>
              <a:rPr lang="nl-NL" baseline="0" dirty="0" smtClean="0"/>
              <a:t> act; </a:t>
            </a:r>
            <a:r>
              <a:rPr lang="nl-NL" baseline="0" dirty="0" err="1" smtClean="0"/>
              <a:t>if</a:t>
            </a:r>
            <a:r>
              <a:rPr lang="nl-NL" baseline="0" dirty="0" smtClean="0"/>
              <a:t> </a:t>
            </a:r>
            <a:r>
              <a:rPr lang="nl-NL" baseline="0" dirty="0" err="1" smtClean="0"/>
              <a:t>so</a:t>
            </a:r>
            <a:r>
              <a:rPr lang="nl-NL" baseline="0" dirty="0" smtClean="0"/>
              <a:t>, </a:t>
            </a:r>
            <a:r>
              <a:rPr lang="nl-NL" baseline="0" dirty="0" err="1" smtClean="0"/>
              <a:t>validate</a:t>
            </a:r>
            <a:r>
              <a:rPr lang="nl-NL" baseline="0" dirty="0" smtClean="0"/>
              <a:t> tweet, update routing slip, </a:t>
            </a:r>
            <a:r>
              <a:rPr lang="nl-NL" baseline="0" dirty="0" err="1" smtClean="0"/>
              <a:t>retrieve</a:t>
            </a:r>
            <a:r>
              <a:rPr lang="nl-NL" baseline="0" dirty="0" smtClean="0"/>
              <a:t> </a:t>
            </a:r>
            <a:r>
              <a:rPr lang="nl-NL" baseline="0" dirty="0" err="1" smtClean="0"/>
              <a:t>and</a:t>
            </a:r>
            <a:r>
              <a:rPr lang="nl-NL" baseline="0" dirty="0" smtClean="0"/>
              <a:t> store in cache; </a:t>
            </a:r>
            <a:r>
              <a:rPr lang="nl-NL" baseline="0" dirty="0" err="1" smtClean="0"/>
              <a:t>publish</a:t>
            </a:r>
            <a:r>
              <a:rPr lang="nl-NL" baseline="0" dirty="0" smtClean="0"/>
              <a:t> workflow event for </a:t>
            </a:r>
            <a:r>
              <a:rPr lang="nl-NL" baseline="0" dirty="0" err="1" smtClean="0"/>
              <a:t>OracleCodeTwitterWorkflow</a:t>
            </a:r>
            <a:r>
              <a:rPr lang="nl-NL" baseline="0" dirty="0" smtClean="0"/>
              <a:t> </a:t>
            </a:r>
            <a:r>
              <a:rPr lang="nl-NL" baseline="0" dirty="0" err="1" smtClean="0"/>
              <a:t>with</a:t>
            </a:r>
            <a:r>
              <a:rPr lang="nl-NL" baseline="0" dirty="0" smtClean="0"/>
              <a:t> cache </a:t>
            </a:r>
            <a:r>
              <a:rPr lang="nl-NL" baseline="0" dirty="0" err="1" smtClean="0"/>
              <a:t>key</a:t>
            </a:r>
            <a:r>
              <a:rPr lang="nl-NL" baseline="0" dirty="0" smtClean="0"/>
              <a:t> for workflow state in </a:t>
            </a:r>
            <a:r>
              <a:rPr lang="nl-NL" baseline="0" dirty="0" err="1" smtClean="0"/>
              <a:t>payload</a:t>
            </a:r>
            <a:endParaRPr lang="nl-NL" baseline="0" dirty="0" smtClean="0"/>
          </a:p>
          <a:p>
            <a:pPr marL="0" marR="0" indent="0" algn="l" defTabSz="9142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baseline="0" dirty="0" err="1" smtClean="0"/>
              <a:t>Enrich</a:t>
            </a:r>
            <a:r>
              <a:rPr lang="nl-NL" baseline="0" dirty="0" smtClean="0"/>
              <a:t> Tweet – </a:t>
            </a:r>
            <a:r>
              <a:rPr lang="nl-NL" baseline="0" dirty="0" err="1" smtClean="0"/>
              <a:t>when</a:t>
            </a:r>
            <a:r>
              <a:rPr lang="nl-NL" baseline="0" dirty="0" smtClean="0"/>
              <a:t> </a:t>
            </a:r>
            <a:r>
              <a:rPr lang="nl-NL" baseline="0" dirty="0" err="1" smtClean="0"/>
              <a:t>OracleCodeTwitterWorkflow</a:t>
            </a:r>
            <a:r>
              <a:rPr lang="nl-NL" baseline="0" dirty="0" smtClean="0"/>
              <a:t> event – </a:t>
            </a:r>
            <a:r>
              <a:rPr lang="nl-NL" baseline="0" dirty="0" err="1" smtClean="0"/>
              <a:t>fetch</a:t>
            </a:r>
            <a:r>
              <a:rPr lang="nl-NL" baseline="0" dirty="0" smtClean="0"/>
              <a:t> workflow state </a:t>
            </a:r>
            <a:r>
              <a:rPr lang="nl-NL" baseline="0" dirty="0" err="1" smtClean="0"/>
              <a:t>from</a:t>
            </a:r>
            <a:r>
              <a:rPr lang="nl-NL" baseline="0" dirty="0" smtClean="0"/>
              <a:t> cache </a:t>
            </a:r>
            <a:r>
              <a:rPr lang="nl-NL" baseline="0" dirty="0" err="1" smtClean="0"/>
              <a:t>based</a:t>
            </a:r>
            <a:r>
              <a:rPr lang="nl-NL" baseline="0" dirty="0" smtClean="0"/>
              <a:t> on event </a:t>
            </a:r>
            <a:r>
              <a:rPr lang="nl-NL" baseline="0" dirty="0" err="1" smtClean="0"/>
              <a:t>payload</a:t>
            </a:r>
            <a:r>
              <a:rPr lang="nl-NL" baseline="0" dirty="0" smtClean="0"/>
              <a:t>, check routingslip </a:t>
            </a:r>
            <a:r>
              <a:rPr lang="nl-NL" baseline="0" dirty="0" err="1" smtClean="0"/>
              <a:t>to</a:t>
            </a:r>
            <a:r>
              <a:rPr lang="nl-NL" baseline="0" dirty="0" smtClean="0"/>
              <a:t> </a:t>
            </a:r>
            <a:r>
              <a:rPr lang="nl-NL" baseline="0" dirty="0" err="1" smtClean="0"/>
              <a:t>see</a:t>
            </a:r>
            <a:r>
              <a:rPr lang="nl-NL" baseline="0" dirty="0" smtClean="0"/>
              <a:t> </a:t>
            </a:r>
            <a:r>
              <a:rPr lang="nl-NL" baseline="0" dirty="0" err="1" smtClean="0"/>
              <a:t>if</a:t>
            </a:r>
            <a:r>
              <a:rPr lang="nl-NL" baseline="0" dirty="0" smtClean="0"/>
              <a:t> </a:t>
            </a:r>
            <a:r>
              <a:rPr lang="nl-NL" baseline="0" dirty="0" err="1" smtClean="0"/>
              <a:t>EnrichTweet</a:t>
            </a:r>
            <a:r>
              <a:rPr lang="nl-NL" baseline="0" dirty="0" smtClean="0"/>
              <a:t> </a:t>
            </a:r>
            <a:r>
              <a:rPr lang="nl-NL" baseline="0" dirty="0" err="1" smtClean="0"/>
              <a:t>should</a:t>
            </a:r>
            <a:r>
              <a:rPr lang="nl-NL" baseline="0" dirty="0" smtClean="0"/>
              <a:t> act; </a:t>
            </a:r>
            <a:r>
              <a:rPr lang="nl-NL" baseline="0" dirty="0" err="1" smtClean="0"/>
              <a:t>if</a:t>
            </a:r>
            <a:r>
              <a:rPr lang="nl-NL" baseline="0" dirty="0" smtClean="0"/>
              <a:t> </a:t>
            </a:r>
            <a:r>
              <a:rPr lang="nl-NL" baseline="0" dirty="0" err="1" smtClean="0"/>
              <a:t>so</a:t>
            </a:r>
            <a:r>
              <a:rPr lang="nl-NL" baseline="0" dirty="0" smtClean="0"/>
              <a:t>, </a:t>
            </a:r>
            <a:r>
              <a:rPr lang="nl-NL" baseline="0" dirty="0" err="1" smtClean="0"/>
              <a:t>enrich</a:t>
            </a:r>
            <a:r>
              <a:rPr lang="nl-NL" baseline="0" dirty="0" smtClean="0"/>
              <a:t> tweet, update routing slip, </a:t>
            </a:r>
            <a:r>
              <a:rPr lang="nl-NL" baseline="0" dirty="0" err="1" smtClean="0"/>
              <a:t>retrieve</a:t>
            </a:r>
            <a:r>
              <a:rPr lang="nl-NL" baseline="0" dirty="0" smtClean="0"/>
              <a:t> </a:t>
            </a:r>
            <a:r>
              <a:rPr lang="nl-NL" baseline="0" dirty="0" err="1" smtClean="0"/>
              <a:t>and</a:t>
            </a:r>
            <a:r>
              <a:rPr lang="nl-NL" baseline="0" dirty="0" smtClean="0"/>
              <a:t> store in cache; </a:t>
            </a:r>
            <a:r>
              <a:rPr lang="nl-NL" baseline="0" dirty="0" err="1" smtClean="0"/>
              <a:t>publish</a:t>
            </a:r>
            <a:r>
              <a:rPr lang="nl-NL" baseline="0" dirty="0" smtClean="0"/>
              <a:t> workflow event for </a:t>
            </a:r>
            <a:r>
              <a:rPr lang="nl-NL" baseline="0" dirty="0" err="1" smtClean="0"/>
              <a:t>OracleCodeTwitterWorkflow</a:t>
            </a:r>
            <a:r>
              <a:rPr lang="nl-NL" baseline="0" dirty="0" smtClean="0"/>
              <a:t> </a:t>
            </a:r>
            <a:r>
              <a:rPr lang="nl-NL" baseline="0" dirty="0" err="1" smtClean="0"/>
              <a:t>with</a:t>
            </a:r>
            <a:r>
              <a:rPr lang="nl-NL" baseline="0" dirty="0" smtClean="0"/>
              <a:t> cache </a:t>
            </a:r>
            <a:r>
              <a:rPr lang="nl-NL" baseline="0" dirty="0" err="1" smtClean="0"/>
              <a:t>key</a:t>
            </a:r>
            <a:r>
              <a:rPr lang="nl-NL" baseline="0" dirty="0" smtClean="0"/>
              <a:t> for workflow state in </a:t>
            </a:r>
            <a:r>
              <a:rPr lang="nl-NL" baseline="0" dirty="0" err="1" smtClean="0"/>
              <a:t>payload</a:t>
            </a:r>
            <a:endParaRPr lang="nl-NL" baseline="0" dirty="0" smtClean="0"/>
          </a:p>
          <a:p>
            <a:pPr marL="0" marR="0" indent="0" algn="l" defTabSz="9142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baseline="0" dirty="0" err="1" smtClean="0"/>
              <a:t>TweetBoard</a:t>
            </a:r>
            <a:r>
              <a:rPr lang="nl-NL" baseline="0" dirty="0" smtClean="0"/>
              <a:t> – </a:t>
            </a:r>
            <a:r>
              <a:rPr lang="nl-NL" baseline="0" dirty="0" err="1" smtClean="0"/>
              <a:t>when</a:t>
            </a:r>
            <a:r>
              <a:rPr lang="nl-NL" baseline="0" dirty="0" smtClean="0"/>
              <a:t> </a:t>
            </a:r>
            <a:r>
              <a:rPr lang="nl-NL" baseline="0" dirty="0" err="1" smtClean="0"/>
              <a:t>OracleCodeTwitterWorkflow</a:t>
            </a:r>
            <a:r>
              <a:rPr lang="nl-NL" baseline="0" dirty="0" smtClean="0"/>
              <a:t> event – </a:t>
            </a:r>
            <a:r>
              <a:rPr lang="nl-NL" baseline="0" dirty="0" err="1" smtClean="0"/>
              <a:t>fetch</a:t>
            </a:r>
            <a:r>
              <a:rPr lang="nl-NL" baseline="0" dirty="0" smtClean="0"/>
              <a:t> workflow state </a:t>
            </a:r>
            <a:r>
              <a:rPr lang="nl-NL" baseline="0" dirty="0" err="1" smtClean="0"/>
              <a:t>from</a:t>
            </a:r>
            <a:r>
              <a:rPr lang="nl-NL" baseline="0" dirty="0" smtClean="0"/>
              <a:t> cache </a:t>
            </a:r>
            <a:r>
              <a:rPr lang="nl-NL" baseline="0" dirty="0" err="1" smtClean="0"/>
              <a:t>based</a:t>
            </a:r>
            <a:r>
              <a:rPr lang="nl-NL" baseline="0" dirty="0" smtClean="0"/>
              <a:t> on event </a:t>
            </a:r>
            <a:r>
              <a:rPr lang="nl-NL" baseline="0" dirty="0" err="1" smtClean="0"/>
              <a:t>payload</a:t>
            </a:r>
            <a:r>
              <a:rPr lang="nl-NL" baseline="0" dirty="0" smtClean="0"/>
              <a:t>, check routingslip </a:t>
            </a:r>
            <a:r>
              <a:rPr lang="nl-NL" baseline="0" dirty="0" err="1" smtClean="0"/>
              <a:t>to</a:t>
            </a:r>
            <a:r>
              <a:rPr lang="nl-NL" baseline="0" dirty="0" smtClean="0"/>
              <a:t> </a:t>
            </a:r>
            <a:r>
              <a:rPr lang="nl-NL" baseline="0" dirty="0" err="1" smtClean="0"/>
              <a:t>see</a:t>
            </a:r>
            <a:r>
              <a:rPr lang="nl-NL" baseline="0" dirty="0" smtClean="0"/>
              <a:t> </a:t>
            </a:r>
            <a:r>
              <a:rPr lang="nl-NL" baseline="0" dirty="0" err="1" smtClean="0"/>
              <a:t>if</a:t>
            </a:r>
            <a:r>
              <a:rPr lang="nl-NL" baseline="0" dirty="0" smtClean="0"/>
              <a:t> </a:t>
            </a:r>
            <a:r>
              <a:rPr lang="nl-NL" baseline="0" dirty="0" err="1" smtClean="0"/>
              <a:t>TweetBoard</a:t>
            </a:r>
            <a:r>
              <a:rPr lang="nl-NL" baseline="0" dirty="0" smtClean="0"/>
              <a:t> </a:t>
            </a:r>
            <a:r>
              <a:rPr lang="nl-NL" baseline="0" dirty="0" err="1" smtClean="0"/>
              <a:t>should</a:t>
            </a:r>
            <a:r>
              <a:rPr lang="nl-NL" baseline="0" dirty="0" smtClean="0"/>
              <a:t> act; </a:t>
            </a:r>
            <a:r>
              <a:rPr lang="nl-NL" baseline="0" dirty="0" err="1" smtClean="0"/>
              <a:t>if</a:t>
            </a:r>
            <a:r>
              <a:rPr lang="nl-NL" baseline="0" dirty="0" smtClean="0"/>
              <a:t> </a:t>
            </a:r>
            <a:r>
              <a:rPr lang="nl-NL" baseline="0" dirty="0" err="1" smtClean="0"/>
              <a:t>so</a:t>
            </a:r>
            <a:r>
              <a:rPr lang="nl-NL" baseline="0" dirty="0" smtClean="0"/>
              <a:t>, </a:t>
            </a:r>
            <a:r>
              <a:rPr lang="nl-NL" baseline="0" dirty="0" err="1" smtClean="0"/>
              <a:t>add</a:t>
            </a:r>
            <a:r>
              <a:rPr lang="nl-NL" baseline="0" dirty="0" smtClean="0"/>
              <a:t> tweet </a:t>
            </a:r>
            <a:r>
              <a:rPr lang="nl-NL" baseline="0" dirty="0" err="1" smtClean="0"/>
              <a:t>to</a:t>
            </a:r>
            <a:r>
              <a:rPr lang="nl-NL" baseline="0" dirty="0" smtClean="0"/>
              <a:t> tweet list, update routing slip, </a:t>
            </a:r>
            <a:r>
              <a:rPr lang="nl-NL" baseline="0" dirty="0" err="1" smtClean="0"/>
              <a:t>retrieve</a:t>
            </a:r>
            <a:r>
              <a:rPr lang="nl-NL" baseline="0" dirty="0" smtClean="0"/>
              <a:t>-</a:t>
            </a:r>
            <a:r>
              <a:rPr lang="nl-NL" baseline="0" dirty="0" err="1" smtClean="0"/>
              <a:t>and</a:t>
            </a:r>
            <a:r>
              <a:rPr lang="nl-NL" baseline="0" dirty="0" smtClean="0"/>
              <a:t>-store in cache; </a:t>
            </a:r>
            <a:r>
              <a:rPr lang="nl-NL" baseline="0" dirty="0" err="1" smtClean="0"/>
              <a:t>publish</a:t>
            </a:r>
            <a:r>
              <a:rPr lang="nl-NL" baseline="0" dirty="0" smtClean="0"/>
              <a:t> workflow event for </a:t>
            </a:r>
            <a:r>
              <a:rPr lang="nl-NL" baseline="0" dirty="0" err="1" smtClean="0"/>
              <a:t>OracleCodeTwitterWorkflow</a:t>
            </a:r>
            <a:r>
              <a:rPr lang="nl-NL" baseline="0" dirty="0" smtClean="0"/>
              <a:t> </a:t>
            </a:r>
            <a:r>
              <a:rPr lang="nl-NL" baseline="0" dirty="0" err="1" smtClean="0"/>
              <a:t>with</a:t>
            </a:r>
            <a:r>
              <a:rPr lang="nl-NL" baseline="0" dirty="0" smtClean="0"/>
              <a:t> cache </a:t>
            </a:r>
            <a:r>
              <a:rPr lang="nl-NL" baseline="0" dirty="0" err="1" smtClean="0"/>
              <a:t>key</a:t>
            </a:r>
            <a:r>
              <a:rPr lang="nl-NL" baseline="0" dirty="0" smtClean="0"/>
              <a:t> for workflow state in </a:t>
            </a:r>
            <a:r>
              <a:rPr lang="nl-NL" baseline="0" dirty="0" err="1" smtClean="0"/>
              <a:t>payload</a:t>
            </a:r>
            <a:endParaRPr lang="nl-NL" baseline="0" dirty="0" smtClean="0"/>
          </a:p>
          <a:p>
            <a:pPr marL="0" marR="0" indent="0" algn="l" defTabSz="9142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l-NL" baseline="0" dirty="0" smtClean="0"/>
          </a:p>
          <a:p>
            <a:pPr marL="0" marR="0" indent="0" algn="l" defTabSz="9142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baseline="0" dirty="0" err="1" smtClean="0"/>
              <a:t>All</a:t>
            </a:r>
            <a:r>
              <a:rPr lang="nl-NL" baseline="0" dirty="0" smtClean="0"/>
              <a:t> microservices </a:t>
            </a:r>
            <a:r>
              <a:rPr lang="nl-NL" baseline="0" dirty="0" err="1" smtClean="0"/>
              <a:t>publish</a:t>
            </a:r>
            <a:r>
              <a:rPr lang="nl-NL" baseline="0" dirty="0" smtClean="0"/>
              <a:t> </a:t>
            </a:r>
            <a:r>
              <a:rPr lang="nl-NL" baseline="0" dirty="0" err="1" smtClean="0"/>
              <a:t>logging</a:t>
            </a:r>
            <a:r>
              <a:rPr lang="nl-NL" baseline="0" dirty="0" smtClean="0"/>
              <a:t> </a:t>
            </a:r>
            <a:r>
              <a:rPr lang="nl-NL" baseline="0" dirty="0" err="1" smtClean="0"/>
              <a:t>about</a:t>
            </a:r>
            <a:r>
              <a:rPr lang="nl-NL" baseline="0" dirty="0" smtClean="0"/>
              <a:t> </a:t>
            </a:r>
            <a:r>
              <a:rPr lang="nl-NL" baseline="0" dirty="0" err="1" smtClean="0"/>
              <a:t>their</a:t>
            </a:r>
            <a:r>
              <a:rPr lang="nl-NL" baseline="0" dirty="0" smtClean="0"/>
              <a:t> actions </a:t>
            </a:r>
            <a:r>
              <a:rPr lang="nl-NL" baseline="0" dirty="0" err="1" smtClean="0"/>
              <a:t>with</a:t>
            </a:r>
            <a:r>
              <a:rPr lang="nl-NL" baseline="0" dirty="0" smtClean="0"/>
              <a:t> </a:t>
            </a:r>
            <a:r>
              <a:rPr lang="nl-NL" baseline="0" dirty="0" err="1" smtClean="0"/>
              <a:t>the</a:t>
            </a:r>
            <a:r>
              <a:rPr lang="nl-NL" baseline="0" dirty="0" smtClean="0"/>
              <a:t> </a:t>
            </a:r>
            <a:r>
              <a:rPr lang="nl-NL" baseline="0" dirty="0" err="1" smtClean="0"/>
              <a:t>conversation</a:t>
            </a:r>
            <a:r>
              <a:rPr lang="nl-NL" baseline="0" dirty="0" smtClean="0"/>
              <a:t> </a:t>
            </a:r>
            <a:r>
              <a:rPr lang="nl-NL" baseline="0" dirty="0" err="1" smtClean="0"/>
              <a:t>identifier</a:t>
            </a:r>
            <a:r>
              <a:rPr lang="nl-NL" baseline="0" dirty="0" smtClean="0"/>
              <a:t> as part of </a:t>
            </a:r>
            <a:r>
              <a:rPr lang="nl-NL" baseline="0" dirty="0" err="1" smtClean="0"/>
              <a:t>the</a:t>
            </a:r>
            <a:r>
              <a:rPr lang="nl-NL" baseline="0" dirty="0" smtClean="0"/>
              <a:t> </a:t>
            </a:r>
            <a:r>
              <a:rPr lang="nl-NL" baseline="0" dirty="0" err="1" smtClean="0"/>
              <a:t>logging</a:t>
            </a:r>
            <a:r>
              <a:rPr lang="nl-NL" baseline="0" dirty="0" smtClean="0"/>
              <a:t> </a:t>
            </a:r>
          </a:p>
          <a:p>
            <a:r>
              <a:rPr lang="nl-NL" baseline="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1D759-295C-484A-9A59-E25428A95EE5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7434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MI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9505951"/>
            <a:ext cx="17340263" cy="2476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9839" y="3962704"/>
            <a:ext cx="6320532" cy="199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1044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TO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84482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TO5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25688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TO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014452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3 MEDEDELINGEN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92843" y="4756914"/>
            <a:ext cx="4374664" cy="39257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6472000" y="4756907"/>
            <a:ext cx="4374664" cy="39257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12050547" y="4764930"/>
            <a:ext cx="4374664" cy="39177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2136637" y="3477197"/>
            <a:ext cx="1472677" cy="1035445"/>
            <a:chOff x="1502273" y="2576434"/>
            <a:chExt cx="1035445" cy="1035445"/>
          </a:xfrm>
        </p:grpSpPr>
        <p:sp>
          <p:nvSpPr>
            <p:cNvPr id="4" name="Oval 3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440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" y="843466"/>
            <a:ext cx="17340262" cy="9733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650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7922993" y="3477196"/>
            <a:ext cx="1472677" cy="1035445"/>
            <a:chOff x="1502273" y="2576434"/>
            <a:chExt cx="1035445" cy="1035445"/>
          </a:xfrm>
        </p:grpSpPr>
        <p:sp>
          <p:nvSpPr>
            <p:cNvPr id="16" name="Oval 15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21" name="Group 20"/>
          <p:cNvGrpSpPr>
            <a:grpSpLocks noChangeAspect="1"/>
          </p:cNvGrpSpPr>
          <p:nvPr/>
        </p:nvGrpSpPr>
        <p:grpSpPr>
          <a:xfrm>
            <a:off x="13501541" y="3477196"/>
            <a:ext cx="1472677" cy="1035445"/>
            <a:chOff x="1502273" y="2576434"/>
            <a:chExt cx="1035445" cy="1035445"/>
          </a:xfrm>
        </p:grpSpPr>
        <p:sp>
          <p:nvSpPr>
            <p:cNvPr id="22" name="Oval 2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3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955248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 MEDEDELINGEN">
    <p:bg>
      <p:bgPr>
        <a:solidFill>
          <a:srgbClr val="E734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92843" y="4756914"/>
            <a:ext cx="4374664" cy="39257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6472000" y="4756907"/>
            <a:ext cx="4374664" cy="39257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12050547" y="4764930"/>
            <a:ext cx="4374664" cy="39177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2136637" y="3477197"/>
            <a:ext cx="1472677" cy="1035445"/>
            <a:chOff x="1502273" y="2576434"/>
            <a:chExt cx="1035445" cy="1035445"/>
          </a:xfrm>
        </p:grpSpPr>
        <p:sp>
          <p:nvSpPr>
            <p:cNvPr id="4" name="Oval 3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440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" y="843466"/>
            <a:ext cx="17340262" cy="9733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650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7922993" y="3477196"/>
            <a:ext cx="1472677" cy="1035445"/>
            <a:chOff x="1502273" y="2576434"/>
            <a:chExt cx="1035445" cy="1035445"/>
          </a:xfrm>
        </p:grpSpPr>
        <p:sp>
          <p:nvSpPr>
            <p:cNvPr id="16" name="Oval 15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21" name="Group 20"/>
          <p:cNvGrpSpPr>
            <a:grpSpLocks noChangeAspect="1"/>
          </p:cNvGrpSpPr>
          <p:nvPr/>
        </p:nvGrpSpPr>
        <p:grpSpPr>
          <a:xfrm>
            <a:off x="13501541" y="3477196"/>
            <a:ext cx="1472677" cy="1035445"/>
            <a:chOff x="1502273" y="2576434"/>
            <a:chExt cx="1035445" cy="1035445"/>
          </a:xfrm>
        </p:grpSpPr>
        <p:sp>
          <p:nvSpPr>
            <p:cNvPr id="22" name="Oval 2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3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916878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3 MEDEDELINGEN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92843" y="4756914"/>
            <a:ext cx="4374664" cy="39257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6472000" y="4756907"/>
            <a:ext cx="4374664" cy="39257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12050547" y="4764930"/>
            <a:ext cx="4374664" cy="39177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2136637" y="3477197"/>
            <a:ext cx="1472677" cy="1035445"/>
            <a:chOff x="1502273" y="2576434"/>
            <a:chExt cx="1035445" cy="1035445"/>
          </a:xfrm>
        </p:grpSpPr>
        <p:sp>
          <p:nvSpPr>
            <p:cNvPr id="4" name="Oval 3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440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" y="843466"/>
            <a:ext cx="17340262" cy="9733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650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7922993" y="3477196"/>
            <a:ext cx="1472677" cy="1035445"/>
            <a:chOff x="1502273" y="2576434"/>
            <a:chExt cx="1035445" cy="1035445"/>
          </a:xfrm>
        </p:grpSpPr>
        <p:sp>
          <p:nvSpPr>
            <p:cNvPr id="16" name="Oval 15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21" name="Group 20"/>
          <p:cNvGrpSpPr>
            <a:grpSpLocks noChangeAspect="1"/>
          </p:cNvGrpSpPr>
          <p:nvPr/>
        </p:nvGrpSpPr>
        <p:grpSpPr>
          <a:xfrm>
            <a:off x="13501541" y="3477196"/>
            <a:ext cx="1472677" cy="1035445"/>
            <a:chOff x="1502273" y="2576434"/>
            <a:chExt cx="1035445" cy="1035445"/>
          </a:xfrm>
        </p:grpSpPr>
        <p:sp>
          <p:nvSpPr>
            <p:cNvPr id="22" name="Oval 2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3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732074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3 MEDEDELINGEN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92843" y="4756914"/>
            <a:ext cx="4374664" cy="39257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6472000" y="4756907"/>
            <a:ext cx="4374664" cy="39257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12050547" y="4764930"/>
            <a:ext cx="4374664" cy="39177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2136637" y="3477197"/>
            <a:ext cx="1472677" cy="1035445"/>
            <a:chOff x="1502273" y="2576434"/>
            <a:chExt cx="1035445" cy="1035445"/>
          </a:xfrm>
        </p:grpSpPr>
        <p:sp>
          <p:nvSpPr>
            <p:cNvPr id="4" name="Oval 3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440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" y="843466"/>
            <a:ext cx="17340262" cy="9733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650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7922993" y="3477196"/>
            <a:ext cx="1472677" cy="1035445"/>
            <a:chOff x="1502273" y="2576434"/>
            <a:chExt cx="1035445" cy="1035445"/>
          </a:xfrm>
        </p:grpSpPr>
        <p:sp>
          <p:nvSpPr>
            <p:cNvPr id="16" name="Oval 15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21" name="Group 20"/>
          <p:cNvGrpSpPr>
            <a:grpSpLocks noChangeAspect="1"/>
          </p:cNvGrpSpPr>
          <p:nvPr/>
        </p:nvGrpSpPr>
        <p:grpSpPr>
          <a:xfrm>
            <a:off x="13501541" y="3477196"/>
            <a:ext cx="1472677" cy="1035445"/>
            <a:chOff x="1502273" y="2576434"/>
            <a:chExt cx="1035445" cy="1035445"/>
          </a:xfrm>
        </p:grpSpPr>
        <p:sp>
          <p:nvSpPr>
            <p:cNvPr id="22" name="Oval 2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3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156837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3 MEDEDELINGE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92843" y="4756914"/>
            <a:ext cx="4374664" cy="39257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6472000" y="4756907"/>
            <a:ext cx="4374664" cy="39257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12050547" y="4764930"/>
            <a:ext cx="4374664" cy="39177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2136637" y="3477197"/>
            <a:ext cx="1472677" cy="1035445"/>
            <a:chOff x="1502273" y="2576434"/>
            <a:chExt cx="1035445" cy="1035445"/>
          </a:xfrm>
        </p:grpSpPr>
        <p:sp>
          <p:nvSpPr>
            <p:cNvPr id="4" name="Oval 3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440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" y="843466"/>
            <a:ext cx="17340262" cy="9733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650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7922993" y="3477196"/>
            <a:ext cx="1472677" cy="1035445"/>
            <a:chOff x="1502273" y="2576434"/>
            <a:chExt cx="1035445" cy="1035445"/>
          </a:xfrm>
        </p:grpSpPr>
        <p:sp>
          <p:nvSpPr>
            <p:cNvPr id="16" name="Oval 15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21" name="Group 20"/>
          <p:cNvGrpSpPr>
            <a:grpSpLocks noChangeAspect="1"/>
          </p:cNvGrpSpPr>
          <p:nvPr/>
        </p:nvGrpSpPr>
        <p:grpSpPr>
          <a:xfrm>
            <a:off x="13501541" y="3477196"/>
            <a:ext cx="1472677" cy="1035445"/>
            <a:chOff x="1502273" y="2576434"/>
            <a:chExt cx="1035445" cy="1035445"/>
          </a:xfrm>
        </p:grpSpPr>
        <p:sp>
          <p:nvSpPr>
            <p:cNvPr id="22" name="Oval 2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3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702747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5_3 MEDEDELINGE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92843" y="4756914"/>
            <a:ext cx="4374664" cy="39257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6472000" y="4756907"/>
            <a:ext cx="4374664" cy="39257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12050547" y="4764930"/>
            <a:ext cx="4374664" cy="39177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2136637" y="3477197"/>
            <a:ext cx="1472677" cy="1035445"/>
            <a:chOff x="1502273" y="2576434"/>
            <a:chExt cx="1035445" cy="1035445"/>
          </a:xfrm>
        </p:grpSpPr>
        <p:sp>
          <p:nvSpPr>
            <p:cNvPr id="4" name="Oval 3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440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" y="843466"/>
            <a:ext cx="17340262" cy="9733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650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7922993" y="3477196"/>
            <a:ext cx="1472677" cy="1035445"/>
            <a:chOff x="1502273" y="2576434"/>
            <a:chExt cx="1035445" cy="1035445"/>
          </a:xfrm>
        </p:grpSpPr>
        <p:sp>
          <p:nvSpPr>
            <p:cNvPr id="16" name="Oval 15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21" name="Group 20"/>
          <p:cNvGrpSpPr>
            <a:grpSpLocks noChangeAspect="1"/>
          </p:cNvGrpSpPr>
          <p:nvPr/>
        </p:nvGrpSpPr>
        <p:grpSpPr>
          <a:xfrm>
            <a:off x="13501541" y="3477196"/>
            <a:ext cx="1472677" cy="1035445"/>
            <a:chOff x="1502273" y="2576434"/>
            <a:chExt cx="1035445" cy="1035445"/>
          </a:xfrm>
        </p:grpSpPr>
        <p:sp>
          <p:nvSpPr>
            <p:cNvPr id="22" name="Oval 2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3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563845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6_3 MEDEDELINGEN">
    <p:bg>
      <p:bgPr>
        <a:solidFill>
          <a:srgbClr val="00A9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92843" y="4756914"/>
            <a:ext cx="4374664" cy="39257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6472000" y="4756907"/>
            <a:ext cx="4374664" cy="39257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12050547" y="4764930"/>
            <a:ext cx="4374664" cy="39177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2136637" y="3477197"/>
            <a:ext cx="1472677" cy="1035445"/>
            <a:chOff x="1502273" y="2576434"/>
            <a:chExt cx="1035445" cy="1035445"/>
          </a:xfrm>
        </p:grpSpPr>
        <p:sp>
          <p:nvSpPr>
            <p:cNvPr id="4" name="Oval 3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440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" y="843466"/>
            <a:ext cx="17340262" cy="9733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650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7922993" y="3477196"/>
            <a:ext cx="1472677" cy="1035445"/>
            <a:chOff x="1502273" y="2576434"/>
            <a:chExt cx="1035445" cy="1035445"/>
          </a:xfrm>
        </p:grpSpPr>
        <p:sp>
          <p:nvSpPr>
            <p:cNvPr id="16" name="Oval 15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21" name="Group 20"/>
          <p:cNvGrpSpPr>
            <a:grpSpLocks noChangeAspect="1"/>
          </p:cNvGrpSpPr>
          <p:nvPr/>
        </p:nvGrpSpPr>
        <p:grpSpPr>
          <a:xfrm>
            <a:off x="13501541" y="3477196"/>
            <a:ext cx="1472677" cy="1035445"/>
            <a:chOff x="1502273" y="2576434"/>
            <a:chExt cx="1035445" cy="1035445"/>
          </a:xfrm>
        </p:grpSpPr>
        <p:sp>
          <p:nvSpPr>
            <p:cNvPr id="22" name="Oval 2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3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223004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HALL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92144" y="2571564"/>
            <a:ext cx="14955977" cy="1290587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9500"/>
            </a:lvl1pPr>
          </a:lstStyle>
          <a:p>
            <a:r>
              <a:rPr lang="en-US" dirty="0" smtClean="0"/>
              <a:t>hallo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9505951"/>
            <a:ext cx="17340263" cy="24765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192144" y="3886215"/>
            <a:ext cx="14955977" cy="22382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baseline="0">
                <a:solidFill>
                  <a:schemeClr val="tx1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pPr lvl="0"/>
            <a:r>
              <a:rPr lang="en-US" dirty="0" err="1" smtClean="0"/>
              <a:t>Voorstelpagina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Naam</a:t>
            </a:r>
            <a:r>
              <a:rPr lang="en-US" dirty="0" smtClean="0"/>
              <a:t> </a:t>
            </a:r>
            <a:r>
              <a:rPr lang="en-US" dirty="0" err="1" smtClean="0"/>
              <a:t>Achternaam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Bedrijf</a:t>
            </a:r>
            <a:r>
              <a:rPr lang="en-US" dirty="0" smtClean="0"/>
              <a:t>, </a:t>
            </a:r>
            <a:r>
              <a:rPr lang="en-US" dirty="0" err="1" smtClean="0"/>
              <a:t>functie</a:t>
            </a:r>
            <a:endParaRPr lang="en-US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800723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599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2 MEDEDELINGEN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" y="843466"/>
            <a:ext cx="17340262" cy="9733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650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92844" y="4756914"/>
            <a:ext cx="7029540" cy="39257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9395062" y="4764930"/>
            <a:ext cx="7030151" cy="39177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3671276" y="3490639"/>
            <a:ext cx="1472677" cy="1035445"/>
            <a:chOff x="1502273" y="2576434"/>
            <a:chExt cx="1035445" cy="1035445"/>
          </a:xfrm>
        </p:grpSpPr>
        <p:sp>
          <p:nvSpPr>
            <p:cNvPr id="12" name="Oval 1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440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14" name="Group 13"/>
          <p:cNvGrpSpPr>
            <a:grpSpLocks noChangeAspect="1"/>
          </p:cNvGrpSpPr>
          <p:nvPr/>
        </p:nvGrpSpPr>
        <p:grpSpPr>
          <a:xfrm>
            <a:off x="12173797" y="3490640"/>
            <a:ext cx="1472677" cy="1035445"/>
            <a:chOff x="1502273" y="2576434"/>
            <a:chExt cx="1035445" cy="1035445"/>
          </a:xfrm>
        </p:grpSpPr>
        <p:sp>
          <p:nvSpPr>
            <p:cNvPr id="15" name="Oval 14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026970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 MEDEDELINGEN">
    <p:bg>
      <p:bgPr>
        <a:solidFill>
          <a:srgbClr val="E734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" y="843466"/>
            <a:ext cx="17340262" cy="9733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650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92844" y="4756914"/>
            <a:ext cx="7029540" cy="39257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9395062" y="4764930"/>
            <a:ext cx="7030151" cy="39177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3671276" y="3490639"/>
            <a:ext cx="1472677" cy="1035445"/>
            <a:chOff x="1502273" y="2576434"/>
            <a:chExt cx="1035445" cy="1035445"/>
          </a:xfrm>
        </p:grpSpPr>
        <p:sp>
          <p:nvSpPr>
            <p:cNvPr id="12" name="Oval 1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440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14" name="Group 13"/>
          <p:cNvGrpSpPr>
            <a:grpSpLocks noChangeAspect="1"/>
          </p:cNvGrpSpPr>
          <p:nvPr/>
        </p:nvGrpSpPr>
        <p:grpSpPr>
          <a:xfrm>
            <a:off x="12173797" y="3490640"/>
            <a:ext cx="1472677" cy="1035445"/>
            <a:chOff x="1502273" y="2576434"/>
            <a:chExt cx="1035445" cy="1035445"/>
          </a:xfrm>
        </p:grpSpPr>
        <p:sp>
          <p:nvSpPr>
            <p:cNvPr id="15" name="Oval 14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305596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2 MEDEDELINGEN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" y="843466"/>
            <a:ext cx="17340262" cy="9733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650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92844" y="4756914"/>
            <a:ext cx="7029540" cy="39257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9395062" y="4764930"/>
            <a:ext cx="7030151" cy="39177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3671276" y="3490639"/>
            <a:ext cx="1472677" cy="1035445"/>
            <a:chOff x="1502273" y="2576434"/>
            <a:chExt cx="1035445" cy="1035445"/>
          </a:xfrm>
        </p:grpSpPr>
        <p:sp>
          <p:nvSpPr>
            <p:cNvPr id="12" name="Oval 1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440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14" name="Group 13"/>
          <p:cNvGrpSpPr>
            <a:grpSpLocks noChangeAspect="1"/>
          </p:cNvGrpSpPr>
          <p:nvPr/>
        </p:nvGrpSpPr>
        <p:grpSpPr>
          <a:xfrm>
            <a:off x="12173797" y="3490640"/>
            <a:ext cx="1472677" cy="1035445"/>
            <a:chOff x="1502273" y="2576434"/>
            <a:chExt cx="1035445" cy="1035445"/>
          </a:xfrm>
        </p:grpSpPr>
        <p:sp>
          <p:nvSpPr>
            <p:cNvPr id="15" name="Oval 14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608654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2 MEDEDELINGEN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" y="843466"/>
            <a:ext cx="17340262" cy="9733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650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92844" y="4756914"/>
            <a:ext cx="7029540" cy="39257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9395062" y="4764930"/>
            <a:ext cx="7030151" cy="39177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3671276" y="3490639"/>
            <a:ext cx="1472677" cy="1035445"/>
            <a:chOff x="1502273" y="2576434"/>
            <a:chExt cx="1035445" cy="1035445"/>
          </a:xfrm>
        </p:grpSpPr>
        <p:sp>
          <p:nvSpPr>
            <p:cNvPr id="12" name="Oval 1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440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14" name="Group 13"/>
          <p:cNvGrpSpPr>
            <a:grpSpLocks noChangeAspect="1"/>
          </p:cNvGrpSpPr>
          <p:nvPr/>
        </p:nvGrpSpPr>
        <p:grpSpPr>
          <a:xfrm>
            <a:off x="12173797" y="3490640"/>
            <a:ext cx="1472677" cy="1035445"/>
            <a:chOff x="1502273" y="2576434"/>
            <a:chExt cx="1035445" cy="1035445"/>
          </a:xfrm>
        </p:grpSpPr>
        <p:sp>
          <p:nvSpPr>
            <p:cNvPr id="15" name="Oval 14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304049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2 MEDEDELINGE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" y="843466"/>
            <a:ext cx="17340262" cy="9733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650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92844" y="4756914"/>
            <a:ext cx="7029540" cy="39257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9395062" y="4764930"/>
            <a:ext cx="7030151" cy="39177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3671276" y="3490639"/>
            <a:ext cx="1472677" cy="1035445"/>
            <a:chOff x="1502273" y="2576434"/>
            <a:chExt cx="1035445" cy="1035445"/>
          </a:xfrm>
        </p:grpSpPr>
        <p:sp>
          <p:nvSpPr>
            <p:cNvPr id="12" name="Oval 1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440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14" name="Group 13"/>
          <p:cNvGrpSpPr>
            <a:grpSpLocks noChangeAspect="1"/>
          </p:cNvGrpSpPr>
          <p:nvPr/>
        </p:nvGrpSpPr>
        <p:grpSpPr>
          <a:xfrm>
            <a:off x="12173797" y="3490640"/>
            <a:ext cx="1472677" cy="1035445"/>
            <a:chOff x="1502273" y="2576434"/>
            <a:chExt cx="1035445" cy="1035445"/>
          </a:xfrm>
        </p:grpSpPr>
        <p:sp>
          <p:nvSpPr>
            <p:cNvPr id="15" name="Oval 14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999018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5_2 MEDEDELINGE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" y="843466"/>
            <a:ext cx="17340262" cy="9733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650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92844" y="4756914"/>
            <a:ext cx="7029540" cy="39257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9395062" y="4764930"/>
            <a:ext cx="7030151" cy="39177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3671276" y="3490639"/>
            <a:ext cx="1472677" cy="1035445"/>
            <a:chOff x="1502273" y="2576434"/>
            <a:chExt cx="1035445" cy="1035445"/>
          </a:xfrm>
        </p:grpSpPr>
        <p:sp>
          <p:nvSpPr>
            <p:cNvPr id="12" name="Oval 1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440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14" name="Group 13"/>
          <p:cNvGrpSpPr>
            <a:grpSpLocks noChangeAspect="1"/>
          </p:cNvGrpSpPr>
          <p:nvPr/>
        </p:nvGrpSpPr>
        <p:grpSpPr>
          <a:xfrm>
            <a:off x="12173797" y="3490640"/>
            <a:ext cx="1472677" cy="1035445"/>
            <a:chOff x="1502273" y="2576434"/>
            <a:chExt cx="1035445" cy="1035445"/>
          </a:xfrm>
        </p:grpSpPr>
        <p:sp>
          <p:nvSpPr>
            <p:cNvPr id="15" name="Oval 14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687168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6_2 MEDEDELINGEN">
    <p:bg>
      <p:bgPr>
        <a:solidFill>
          <a:srgbClr val="00A9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" y="843466"/>
            <a:ext cx="17340262" cy="9733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650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92844" y="4756914"/>
            <a:ext cx="7029540" cy="39257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9395062" y="4764930"/>
            <a:ext cx="7030151" cy="39177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3671276" y="3490639"/>
            <a:ext cx="1472677" cy="1035445"/>
            <a:chOff x="1502273" y="2576434"/>
            <a:chExt cx="1035445" cy="1035445"/>
          </a:xfrm>
        </p:grpSpPr>
        <p:sp>
          <p:nvSpPr>
            <p:cNvPr id="12" name="Oval 1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440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14" name="Group 13"/>
          <p:cNvGrpSpPr>
            <a:grpSpLocks noChangeAspect="1"/>
          </p:cNvGrpSpPr>
          <p:nvPr/>
        </p:nvGrpSpPr>
        <p:grpSpPr>
          <a:xfrm>
            <a:off x="12173797" y="3490640"/>
            <a:ext cx="1472677" cy="1035445"/>
            <a:chOff x="1502273" y="2576434"/>
            <a:chExt cx="1035445" cy="1035445"/>
          </a:xfrm>
        </p:grpSpPr>
        <p:sp>
          <p:nvSpPr>
            <p:cNvPr id="15" name="Oval 14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641886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CO BULLET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77771" y="843460"/>
            <a:ext cx="12883036" cy="134628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80000"/>
              </a:lnSpc>
              <a:defRPr sz="5400" baseline="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902169" y="2655980"/>
            <a:ext cx="11958638" cy="567054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785225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5420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TANDAARD BULLET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77771" y="843460"/>
            <a:ext cx="12883036" cy="134628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80000"/>
              </a:lnSpc>
              <a:defRPr sz="5400" baseline="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9505951"/>
            <a:ext cx="17340263" cy="247650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917701" y="2603501"/>
            <a:ext cx="11942763" cy="57277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785225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1131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TANDAARD ALLEEN TITEL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77771" y="843460"/>
            <a:ext cx="12883036" cy="134628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80000"/>
              </a:lnSpc>
              <a:defRPr sz="5400" baseline="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9505951"/>
            <a:ext cx="17340263" cy="2476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785225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1235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HALLO WI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9505951"/>
            <a:ext cx="17340263" cy="247650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1192144" y="2571564"/>
            <a:ext cx="14955977" cy="1290587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9500">
                <a:solidFill>
                  <a:schemeClr val="bg2"/>
                </a:solidFill>
              </a:defRPr>
            </a:lvl1pPr>
          </a:lstStyle>
          <a:p>
            <a:r>
              <a:rPr lang="en-US" dirty="0" smtClean="0"/>
              <a:t>HALLO</a:t>
            </a:r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192144" y="3886218"/>
            <a:ext cx="14955977" cy="270709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pPr lvl="0"/>
            <a:r>
              <a:rPr lang="en-US" dirty="0" err="1" smtClean="0"/>
              <a:t>Voorstelpagina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Naam</a:t>
            </a:r>
            <a:r>
              <a:rPr lang="en-US" dirty="0" smtClean="0"/>
              <a:t> </a:t>
            </a:r>
            <a:r>
              <a:rPr lang="en-US" dirty="0" err="1" smtClean="0"/>
              <a:t>Achternaam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Bedrijf</a:t>
            </a:r>
            <a:r>
              <a:rPr lang="en-US" dirty="0" smtClean="0"/>
              <a:t>, </a:t>
            </a:r>
            <a:r>
              <a:rPr lang="en-US" dirty="0" err="1" smtClean="0"/>
              <a:t>functie</a:t>
            </a:r>
            <a:endParaRPr lang="en-US" dirty="0" smtClean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785225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4395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TANDAARD ALLEEN TITEL ZWAR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77771" y="843460"/>
            <a:ext cx="12883036" cy="134628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80000"/>
              </a:lnSpc>
              <a:defRPr sz="5400" baseline="0">
                <a:solidFill>
                  <a:schemeClr val="bg1"/>
                </a:solidFill>
              </a:defRPr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9505951"/>
            <a:ext cx="17340263" cy="2476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800723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1739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TO QUOT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2432473" y="0"/>
            <a:ext cx="7443764" cy="9753600"/>
          </a:xfrm>
          <a:prstGeom prst="rect">
            <a:avLst/>
          </a:prstGeom>
          <a:solidFill>
            <a:srgbClr val="0069B4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8793066" cy="9753600"/>
          </a:xfrm>
          <a:prstGeom prst="rect">
            <a:avLst/>
          </a:prstGeom>
          <a:solidFill>
            <a:srgbClr val="0069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2432473" y="0"/>
            <a:ext cx="3884445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844543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FOTO QUOT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2432473" y="0"/>
            <a:ext cx="7443764" cy="9753600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8793066" cy="975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2432473" y="0"/>
            <a:ext cx="3884445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0853196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FOTO QUOT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2432473" y="0"/>
            <a:ext cx="7443764" cy="975360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8793066" cy="9753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2432473" y="0"/>
            <a:ext cx="3884445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8099604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FOTO QUOT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2432473" y="0"/>
            <a:ext cx="7443764" cy="9753600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8793066" cy="975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2432473" y="0"/>
            <a:ext cx="3884445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5723333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FOTO QUOT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2432473" y="0"/>
            <a:ext cx="7443764" cy="9753600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8793066" cy="9753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2432473" y="0"/>
            <a:ext cx="3884445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4191822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5_FOTO QUOT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2432473" y="0"/>
            <a:ext cx="7443764" cy="97536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8793066" cy="975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2432473" y="0"/>
            <a:ext cx="3884445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8118433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6_FOTO QUOT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2432473" y="0"/>
            <a:ext cx="7443764" cy="9753600"/>
          </a:xfrm>
          <a:prstGeom prst="rect">
            <a:avLst/>
          </a:prstGeom>
          <a:solidFill>
            <a:srgbClr val="00A9C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8793066" cy="9753600"/>
          </a:xfrm>
          <a:prstGeom prst="rect">
            <a:avLst/>
          </a:prstGeom>
          <a:solidFill>
            <a:srgbClr val="00A9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2432473" y="0"/>
            <a:ext cx="3884445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304167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FOTO QUOT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7440447" y="0"/>
            <a:ext cx="7443764" cy="975360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" name="Rectangle 1"/>
          <p:cNvSpPr/>
          <p:nvPr/>
        </p:nvSpPr>
        <p:spPr>
          <a:xfrm>
            <a:off x="8547197" y="0"/>
            <a:ext cx="8793066" cy="9753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1071063" y="0"/>
            <a:ext cx="3884445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6101393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FOTO QUOT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7440447" y="0"/>
            <a:ext cx="7443764" cy="9753600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" name="Rectangle 1"/>
          <p:cNvSpPr/>
          <p:nvPr/>
        </p:nvSpPr>
        <p:spPr>
          <a:xfrm>
            <a:off x="8547197" y="0"/>
            <a:ext cx="8793066" cy="975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1071063" y="0"/>
            <a:ext cx="3884445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9822761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GENDA BLOKK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77770" y="843460"/>
            <a:ext cx="14955977" cy="145056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defRPr sz="6500" baseline="0"/>
            </a:lvl1pPr>
          </a:lstStyle>
          <a:p>
            <a:r>
              <a:rPr lang="en-US" dirty="0" err="1" smtClean="0"/>
              <a:t>Luxe</a:t>
            </a:r>
            <a:r>
              <a:rPr lang="en-US" dirty="0" smtClean="0"/>
              <a:t> agenda - </a:t>
            </a:r>
            <a:r>
              <a:rPr lang="en-US" dirty="0" err="1" smtClean="0"/>
              <a:t>Titel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05346" y="2842739"/>
            <a:ext cx="5293345" cy="182528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00" b="1" cap="all" baseline="0">
                <a:solidFill>
                  <a:schemeClr val="tx1"/>
                </a:solidFill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 smtClean="0"/>
              <a:t>Agendapunt</a:t>
            </a:r>
            <a:r>
              <a:rPr lang="en-US" dirty="0" smtClean="0"/>
              <a:t> 1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6012659" y="2842739"/>
            <a:ext cx="5293345" cy="182528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00" b="1" cap="all" baseline="0">
                <a:solidFill>
                  <a:schemeClr val="tx1"/>
                </a:solidFill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 smtClean="0"/>
              <a:t>Agendapunt</a:t>
            </a:r>
            <a:r>
              <a:rPr lang="en-US" dirty="0" smtClean="0"/>
              <a:t> 2</a:t>
            </a:r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11819368" y="2850759"/>
            <a:ext cx="5293345" cy="182528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00" b="1" cap="all" baseline="0">
                <a:solidFill>
                  <a:schemeClr val="tx1"/>
                </a:solidFill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 smtClean="0"/>
              <a:t>Agendapunt</a:t>
            </a:r>
            <a:r>
              <a:rPr lang="en-US" dirty="0" smtClean="0"/>
              <a:t> 3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type="body" idx="12" hasCustomPrompt="1"/>
          </p:nvPr>
        </p:nvSpPr>
        <p:spPr>
          <a:xfrm>
            <a:off x="216754" y="5224998"/>
            <a:ext cx="5293345" cy="182528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00" b="1" cap="all" baseline="0">
                <a:solidFill>
                  <a:schemeClr val="tx1"/>
                </a:solidFill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 smtClean="0"/>
              <a:t>Agendapunt</a:t>
            </a:r>
            <a:r>
              <a:rPr lang="en-US" dirty="0" smtClean="0"/>
              <a:t> 4</a:t>
            </a:r>
          </a:p>
        </p:txBody>
      </p:sp>
      <p:sp>
        <p:nvSpPr>
          <p:cNvPr id="22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6024070" y="5224998"/>
            <a:ext cx="5293345" cy="182528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00" b="1" cap="all" baseline="0">
                <a:solidFill>
                  <a:schemeClr val="tx1"/>
                </a:solidFill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 smtClean="0"/>
              <a:t>Agendapunt</a:t>
            </a:r>
            <a:r>
              <a:rPr lang="en-US" dirty="0" smtClean="0"/>
              <a:t> 5</a:t>
            </a:r>
          </a:p>
        </p:txBody>
      </p:sp>
      <p:sp>
        <p:nvSpPr>
          <p:cNvPr id="25" name="Text Placeholder 2"/>
          <p:cNvSpPr>
            <a:spLocks noGrp="1"/>
          </p:cNvSpPr>
          <p:nvPr>
            <p:ph type="body" idx="15" hasCustomPrompt="1"/>
          </p:nvPr>
        </p:nvSpPr>
        <p:spPr>
          <a:xfrm>
            <a:off x="6024070" y="7615269"/>
            <a:ext cx="5293345" cy="182528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00" b="1" cap="all" baseline="0">
                <a:solidFill>
                  <a:schemeClr val="tx1"/>
                </a:solidFill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 smtClean="0"/>
              <a:t>Agendapunt</a:t>
            </a:r>
            <a:r>
              <a:rPr lang="en-US" dirty="0" smtClean="0"/>
              <a:t> 6</a:t>
            </a:r>
          </a:p>
        </p:txBody>
      </p:sp>
      <p:sp>
        <p:nvSpPr>
          <p:cNvPr id="26" name="Text Placeholder 2"/>
          <p:cNvSpPr>
            <a:spLocks noGrp="1"/>
          </p:cNvSpPr>
          <p:nvPr>
            <p:ph type="body" idx="16" hasCustomPrompt="1"/>
          </p:nvPr>
        </p:nvSpPr>
        <p:spPr>
          <a:xfrm>
            <a:off x="11830779" y="7623292"/>
            <a:ext cx="5293345" cy="182528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00" b="1" cap="all" baseline="0">
                <a:solidFill>
                  <a:schemeClr val="tx1"/>
                </a:solidFill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 smtClean="0"/>
              <a:t>Agendapunt</a:t>
            </a:r>
            <a:r>
              <a:rPr lang="en-US" dirty="0" smtClean="0"/>
              <a:t> 7</a:t>
            </a:r>
          </a:p>
        </p:txBody>
      </p:sp>
    </p:spTree>
    <p:extLst>
      <p:ext uri="{BB962C8B-B14F-4D97-AF65-F5344CB8AC3E}">
        <p14:creationId xmlns:p14="http://schemas.microsoft.com/office/powerpoint/2010/main" val="13517763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FOTO QUOT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7440447" y="0"/>
            <a:ext cx="7443764" cy="975360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" name="Rectangle 1"/>
          <p:cNvSpPr/>
          <p:nvPr/>
        </p:nvSpPr>
        <p:spPr>
          <a:xfrm>
            <a:off x="8547197" y="0"/>
            <a:ext cx="8793066" cy="9753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1071063" y="0"/>
            <a:ext cx="3884445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6717088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FOTO QUOT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7440447" y="0"/>
            <a:ext cx="7443764" cy="9753600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" name="Rectangle 1"/>
          <p:cNvSpPr/>
          <p:nvPr/>
        </p:nvSpPr>
        <p:spPr>
          <a:xfrm>
            <a:off x="8547197" y="0"/>
            <a:ext cx="8793066" cy="975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1071063" y="0"/>
            <a:ext cx="3884445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0407140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5_FOTO QUOT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7440447" y="0"/>
            <a:ext cx="7443764" cy="9753600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" name="Rectangle 1"/>
          <p:cNvSpPr/>
          <p:nvPr/>
        </p:nvSpPr>
        <p:spPr>
          <a:xfrm>
            <a:off x="8547197" y="0"/>
            <a:ext cx="8793066" cy="9753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1071063" y="0"/>
            <a:ext cx="3884445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1249480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TO QUOT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7440447" y="0"/>
            <a:ext cx="7443764" cy="9753600"/>
          </a:xfrm>
          <a:prstGeom prst="rect">
            <a:avLst/>
          </a:prstGeom>
          <a:solidFill>
            <a:srgbClr val="008F33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" name="Rectangle 1"/>
          <p:cNvSpPr/>
          <p:nvPr/>
        </p:nvSpPr>
        <p:spPr>
          <a:xfrm>
            <a:off x="8547197" y="0"/>
            <a:ext cx="8793066" cy="9753600"/>
          </a:xfrm>
          <a:prstGeom prst="rect">
            <a:avLst/>
          </a:prstGeom>
          <a:solidFill>
            <a:srgbClr val="008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1071063" y="0"/>
            <a:ext cx="3884445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451146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6_FOTO QUOT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7440447" y="0"/>
            <a:ext cx="7443764" cy="9753600"/>
          </a:xfrm>
          <a:prstGeom prst="rect">
            <a:avLst/>
          </a:prstGeom>
          <a:solidFill>
            <a:srgbClr val="00A9C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" name="Rectangle 1"/>
          <p:cNvSpPr/>
          <p:nvPr/>
        </p:nvSpPr>
        <p:spPr>
          <a:xfrm>
            <a:off x="8547197" y="0"/>
            <a:ext cx="8793066" cy="9753600"/>
          </a:xfrm>
          <a:prstGeom prst="rect">
            <a:avLst/>
          </a:prstGeom>
          <a:solidFill>
            <a:srgbClr val="00A9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1071063" y="0"/>
            <a:ext cx="3884445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0046642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LORS QUOTE 1"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8754246" y="0"/>
            <a:ext cx="4037434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332136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LORS QUOTE 2"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1219410" y="0"/>
            <a:ext cx="4037434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2711584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9505951"/>
            <a:ext cx="17340263" cy="247650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425824" y="1073151"/>
            <a:ext cx="10498139" cy="6596063"/>
          </a:xfrm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pPr lvl="0"/>
            <a:r>
              <a:rPr lang="nl-NL" dirty="0" smtClean="0"/>
              <a:t>Gebruik een slide als deze voor een quote of ter verduidelijking van een hoofdstuk. Deze tekst wordt horizontaal en verticaal gecentreerd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785225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3883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YOFF ZW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3051817" y="3425808"/>
            <a:ext cx="11236645" cy="112213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7300">
                <a:solidFill>
                  <a:schemeClr val="accent2"/>
                </a:solidFill>
              </a:defRPr>
            </a:lvl1pPr>
          </a:lstStyle>
          <a:p>
            <a:r>
              <a:rPr lang="en-US" dirty="0" smtClean="0"/>
              <a:t>PAY OFF</a:t>
            </a:r>
            <a:endParaRPr lang="en-US" dirty="0"/>
          </a:p>
        </p:txBody>
      </p:sp>
      <p:sp>
        <p:nvSpPr>
          <p:cNvPr id="7" name="Content Placeholder 11"/>
          <p:cNvSpPr>
            <a:spLocks noGrp="1"/>
          </p:cNvSpPr>
          <p:nvPr>
            <p:ph sz="quarter" idx="10" hasCustomPrompt="1"/>
          </p:nvPr>
        </p:nvSpPr>
        <p:spPr>
          <a:xfrm>
            <a:off x="3051817" y="4523464"/>
            <a:ext cx="11236645" cy="386255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buNone/>
              <a:defRPr sz="7300" b="1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nl-NL" dirty="0" smtClean="0"/>
              <a:t>TWEE REGELS MAXIMAAL</a:t>
            </a:r>
            <a:endParaRPr lang="nl-NL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800723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5417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YOFF WI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51817" y="3425808"/>
            <a:ext cx="11236645" cy="112213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7300"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PAY OFF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0" hasCustomPrompt="1"/>
          </p:nvPr>
        </p:nvSpPr>
        <p:spPr>
          <a:xfrm>
            <a:off x="3051817" y="4523464"/>
            <a:ext cx="11236645" cy="386255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buNone/>
              <a:defRPr sz="73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nl-NL" dirty="0" smtClean="0"/>
              <a:t>TWEE REGELS MAXIMAAL</a:t>
            </a:r>
            <a:endParaRPr lang="nl-NL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9505951"/>
            <a:ext cx="17340263" cy="24765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785225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4448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GENDA BULLET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9505951"/>
            <a:ext cx="17340263" cy="24765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977772" y="843460"/>
            <a:ext cx="7561167" cy="134628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80000"/>
              </a:lnSpc>
              <a:defRPr sz="5400" baseline="0"/>
            </a:lvl1pPr>
          </a:lstStyle>
          <a:p>
            <a:r>
              <a:rPr lang="en-US" dirty="0" smtClean="0"/>
              <a:t>Basic agenda – </a:t>
            </a:r>
            <a:r>
              <a:rPr lang="en-US" dirty="0" err="1" smtClean="0"/>
              <a:t>titel</a:t>
            </a:r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8877300" y="842965"/>
            <a:ext cx="7772400" cy="767238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err="1" smtClean="0"/>
              <a:t>Agendapunt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nl-NL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800723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7843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YOFF 2 FO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095258" y="6480163"/>
            <a:ext cx="6618682" cy="707886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r>
              <a:rPr lang="en-US" sz="4000" dirty="0" smtClean="0">
                <a:solidFill>
                  <a:schemeClr val="tx1"/>
                </a:solidFill>
                <a:latin typeface="+mj-lt"/>
              </a:rPr>
              <a:t>           MET</a:t>
            </a:r>
            <a:r>
              <a:rPr lang="en-US" sz="4000" baseline="0" dirty="0" smtClean="0">
                <a:solidFill>
                  <a:schemeClr val="tx1"/>
                </a:solidFill>
                <a:latin typeface="+mj-lt"/>
              </a:rPr>
              <a:t> ANDERE WOORDEN</a:t>
            </a:r>
            <a:endParaRPr lang="nl-NL" sz="4000" dirty="0" err="1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326099" y="5906128"/>
            <a:ext cx="7426651" cy="3462470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	WE DOEN </a:t>
            </a:r>
          </a:p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HET ANDERS</a:t>
            </a:r>
          </a:p>
          <a:p>
            <a:endParaRPr lang="nl-NL" sz="7300" b="1" dirty="0" err="1" smtClean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800723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0990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YOFF 2 PINK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571259" y="4079865"/>
            <a:ext cx="6618682" cy="707886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r>
              <a:rPr lang="en-US" sz="4000" dirty="0" smtClean="0">
                <a:solidFill>
                  <a:schemeClr val="tx1"/>
                </a:solidFill>
                <a:latin typeface="+mj-lt"/>
              </a:rPr>
              <a:t>           MET</a:t>
            </a:r>
            <a:r>
              <a:rPr lang="en-US" sz="4000" baseline="0" dirty="0" smtClean="0">
                <a:solidFill>
                  <a:schemeClr val="tx1"/>
                </a:solidFill>
                <a:latin typeface="+mj-lt"/>
              </a:rPr>
              <a:t> ANDERE WOORDEN</a:t>
            </a:r>
            <a:endParaRPr lang="nl-NL" sz="4000" dirty="0" err="1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802099" y="3505828"/>
            <a:ext cx="7426651" cy="3462470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	WE DOEN </a:t>
            </a:r>
          </a:p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HET ANDERS</a:t>
            </a:r>
          </a:p>
          <a:p>
            <a:endParaRPr lang="nl-NL" sz="7300" b="1" dirty="0" err="1" smtClean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800723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7382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PAYOFF 2 PINK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571259" y="4079865"/>
            <a:ext cx="6618682" cy="707886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r>
              <a:rPr lang="en-US" sz="4000" dirty="0" smtClean="0">
                <a:solidFill>
                  <a:schemeClr val="tx1"/>
                </a:solidFill>
                <a:latin typeface="+mj-lt"/>
              </a:rPr>
              <a:t>           MET</a:t>
            </a:r>
            <a:r>
              <a:rPr lang="en-US" sz="4000" baseline="0" dirty="0" smtClean="0">
                <a:solidFill>
                  <a:schemeClr val="tx1"/>
                </a:solidFill>
                <a:latin typeface="+mj-lt"/>
              </a:rPr>
              <a:t> ANDERE WOORDEN</a:t>
            </a:r>
            <a:endParaRPr lang="nl-NL" sz="4000" dirty="0" err="1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802099" y="3505828"/>
            <a:ext cx="7426651" cy="3462470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	WE DOEN </a:t>
            </a:r>
          </a:p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HET ANDERS</a:t>
            </a:r>
          </a:p>
          <a:p>
            <a:endParaRPr lang="nl-NL" sz="7300" b="1" dirty="0" err="1" smtClean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800723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3286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PAYOFF 2 PINK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571259" y="4079865"/>
            <a:ext cx="6618682" cy="707886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r>
              <a:rPr lang="en-US" sz="4000" dirty="0" smtClean="0">
                <a:solidFill>
                  <a:schemeClr val="tx1"/>
                </a:solidFill>
                <a:latin typeface="+mj-lt"/>
              </a:rPr>
              <a:t>           MET</a:t>
            </a:r>
            <a:r>
              <a:rPr lang="en-US" sz="4000" baseline="0" dirty="0" smtClean="0">
                <a:solidFill>
                  <a:schemeClr val="tx1"/>
                </a:solidFill>
                <a:latin typeface="+mj-lt"/>
              </a:rPr>
              <a:t> ANDERE WOORDEN</a:t>
            </a:r>
            <a:endParaRPr lang="nl-NL" sz="4000" dirty="0" err="1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802099" y="3505828"/>
            <a:ext cx="7426651" cy="3462470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	WE DOEN </a:t>
            </a:r>
          </a:p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HET ANDERS</a:t>
            </a:r>
          </a:p>
          <a:p>
            <a:endParaRPr lang="nl-NL" sz="7300" b="1" dirty="0" err="1" smtClean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800723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199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PAYOFF 2 PINK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571259" y="4079865"/>
            <a:ext cx="6618682" cy="707886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r>
              <a:rPr lang="en-US" sz="4000" dirty="0" smtClean="0">
                <a:solidFill>
                  <a:schemeClr val="tx1"/>
                </a:solidFill>
                <a:latin typeface="+mj-lt"/>
              </a:rPr>
              <a:t>           MET</a:t>
            </a:r>
            <a:r>
              <a:rPr lang="en-US" sz="4000" baseline="0" dirty="0" smtClean="0">
                <a:solidFill>
                  <a:schemeClr val="tx1"/>
                </a:solidFill>
                <a:latin typeface="+mj-lt"/>
              </a:rPr>
              <a:t> ANDERE WOORDEN</a:t>
            </a:r>
            <a:endParaRPr lang="nl-NL" sz="4000" dirty="0" err="1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802099" y="3505828"/>
            <a:ext cx="7426651" cy="3462470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	WE DOEN </a:t>
            </a:r>
          </a:p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HET ANDERS</a:t>
            </a:r>
          </a:p>
          <a:p>
            <a:endParaRPr lang="nl-NL" sz="7300" b="1" dirty="0" err="1" smtClean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800723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0019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PAYOFF 2 PIN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571259" y="4079865"/>
            <a:ext cx="6618682" cy="707886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r>
              <a:rPr lang="en-US" sz="4000" dirty="0" smtClean="0">
                <a:solidFill>
                  <a:schemeClr val="tx1"/>
                </a:solidFill>
                <a:latin typeface="+mj-lt"/>
              </a:rPr>
              <a:t>           MET</a:t>
            </a:r>
            <a:r>
              <a:rPr lang="en-US" sz="4000" baseline="0" dirty="0" smtClean="0">
                <a:solidFill>
                  <a:schemeClr val="tx1"/>
                </a:solidFill>
                <a:latin typeface="+mj-lt"/>
              </a:rPr>
              <a:t> ANDERE WOORDEN</a:t>
            </a:r>
            <a:endParaRPr lang="nl-NL" sz="4000" dirty="0" err="1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802099" y="3505828"/>
            <a:ext cx="7426651" cy="3462470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	WE DOEN </a:t>
            </a:r>
          </a:p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HET ANDERS</a:t>
            </a:r>
          </a:p>
          <a:p>
            <a:endParaRPr lang="nl-NL" sz="7300" b="1" dirty="0" err="1" smtClean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800723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2570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YOFF 2 GREE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571259" y="4079865"/>
            <a:ext cx="6618682" cy="707886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r>
              <a:rPr lang="en-US" sz="4000" dirty="0" smtClean="0">
                <a:solidFill>
                  <a:schemeClr val="tx1"/>
                </a:solidFill>
                <a:latin typeface="+mj-lt"/>
              </a:rPr>
              <a:t>           MET</a:t>
            </a:r>
            <a:r>
              <a:rPr lang="en-US" sz="4000" baseline="0" dirty="0" smtClean="0">
                <a:solidFill>
                  <a:schemeClr val="tx1"/>
                </a:solidFill>
                <a:latin typeface="+mj-lt"/>
              </a:rPr>
              <a:t> ANDERE WOORDEN</a:t>
            </a:r>
            <a:endParaRPr lang="nl-NL" sz="4000" dirty="0" err="1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802099" y="3505828"/>
            <a:ext cx="7426651" cy="3462470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	WE DOEN </a:t>
            </a:r>
          </a:p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HET ANDERS</a:t>
            </a:r>
          </a:p>
          <a:p>
            <a:endParaRPr lang="nl-NL" sz="7300" b="1" dirty="0" err="1" smtClean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800723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556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PAYOFF 2 GREEN">
    <p:bg>
      <p:bgPr>
        <a:solidFill>
          <a:srgbClr val="00A9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571259" y="4079865"/>
            <a:ext cx="6618682" cy="707886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r>
              <a:rPr lang="en-US" sz="4000" dirty="0" smtClean="0">
                <a:solidFill>
                  <a:schemeClr val="tx1"/>
                </a:solidFill>
                <a:latin typeface="+mj-lt"/>
              </a:rPr>
              <a:t>           MET</a:t>
            </a:r>
            <a:r>
              <a:rPr lang="en-US" sz="4000" baseline="0" dirty="0" smtClean="0">
                <a:solidFill>
                  <a:schemeClr val="tx1"/>
                </a:solidFill>
                <a:latin typeface="+mj-lt"/>
              </a:rPr>
              <a:t> ANDERE WOORDEN</a:t>
            </a:r>
            <a:endParaRPr lang="nl-NL" sz="4000" dirty="0" err="1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802099" y="3505828"/>
            <a:ext cx="7426651" cy="3462470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	WE DOEN </a:t>
            </a:r>
          </a:p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HET ANDERS</a:t>
            </a:r>
          </a:p>
          <a:p>
            <a:endParaRPr lang="nl-NL" sz="7300" b="1" dirty="0" err="1" smtClean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800723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2545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YOFF 2 ZWAR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571259" y="4079865"/>
            <a:ext cx="6618682" cy="707886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r>
              <a:rPr lang="en-US" sz="4000" dirty="0" smtClean="0">
                <a:solidFill>
                  <a:schemeClr val="tx1"/>
                </a:solidFill>
                <a:latin typeface="+mj-lt"/>
              </a:rPr>
              <a:t>           MET</a:t>
            </a:r>
            <a:r>
              <a:rPr lang="en-US" sz="4000" baseline="0" dirty="0" smtClean="0">
                <a:solidFill>
                  <a:schemeClr val="tx1"/>
                </a:solidFill>
                <a:latin typeface="+mj-lt"/>
              </a:rPr>
              <a:t> ANDERE WOORDEN</a:t>
            </a:r>
            <a:endParaRPr lang="nl-NL" sz="4000" dirty="0" err="1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802099" y="3505828"/>
            <a:ext cx="7426651" cy="3462470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	WE DOEN </a:t>
            </a:r>
          </a:p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HET ANDERS</a:t>
            </a:r>
          </a:p>
          <a:p>
            <a:endParaRPr lang="nl-NL" sz="7300" b="1" dirty="0" err="1" smtClean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800723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0206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ND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9516" y="4294428"/>
            <a:ext cx="3835882" cy="1208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4547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GENDA BULLETS WI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9505951"/>
            <a:ext cx="17340263" cy="24765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977772" y="843460"/>
            <a:ext cx="7561167" cy="134628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80000"/>
              </a:lnSpc>
              <a:defRPr sz="5400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Op de agenda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8877300" y="842965"/>
            <a:ext cx="7772400" cy="767238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 smtClean="0"/>
              <a:t>Agendapunt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nl-NL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785225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9235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CO AMI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9505951"/>
            <a:ext cx="17340263" cy="2476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785225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1665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01040" y="5527040"/>
            <a:ext cx="12138184" cy="249258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6800">
                <a:solidFill>
                  <a:schemeClr val="tx1">
                    <a:tint val="75000"/>
                  </a:schemeClr>
                </a:solidFill>
              </a:defRPr>
            </a:lvl1pPr>
            <a:lvl2pPr marL="7740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5481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3222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0963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8704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6445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4185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61926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867013" y="2946386"/>
            <a:ext cx="15606237" cy="1625600"/>
          </a:xfrm>
          <a:prstGeom prst="rect">
            <a:avLst/>
          </a:prstGeom>
        </p:spPr>
        <p:txBody>
          <a:bodyPr/>
          <a:lstStyle>
            <a:lvl1pPr>
              <a:defRPr sz="91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13973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5361212" y="473111"/>
            <a:ext cx="1755004" cy="716880"/>
          </a:xfrm>
          <a:prstGeom prst="rect">
            <a:avLst/>
          </a:prstGeom>
        </p:spPr>
        <p:txBody>
          <a:bodyPr lIns="154817" tIns="77409" rIns="154817" bIns="77409"/>
          <a:lstStyle/>
          <a:p>
            <a:fld id="{8C6C32FA-E44F-1241-B9B5-7B8834E103E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599359" y="780345"/>
            <a:ext cx="9127380" cy="1408000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>
              <a:lnSpc>
                <a:spcPts val="4741"/>
              </a:lnSpc>
              <a:defRPr b="0" i="0">
                <a:latin typeface="Arial"/>
                <a:cs typeface="Arial"/>
              </a:defRPr>
            </a:lvl1pPr>
          </a:lstStyle>
          <a:p>
            <a:r>
              <a:rPr lang="nl-NL" smtClean="0"/>
              <a:t>Titel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23636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>
          <a:xfrm>
            <a:off x="2890044" y="9103361"/>
            <a:ext cx="2023031" cy="519289"/>
          </a:xfrm>
          <a:prstGeom prst="rect">
            <a:avLst/>
          </a:prstGeom>
        </p:spPr>
        <p:txBody>
          <a:bodyPr lIns="154817" tIns="77409" rIns="154817" bIns="77409"/>
          <a:lstStyle/>
          <a:p>
            <a:fld id="{1147BC30-C395-42F0-B068-B3A3D826EC18}" type="datetimeFigureOut">
              <a:rPr lang="en-US" smtClean="0"/>
              <a:pPr/>
              <a:t>6/5/2017</a:t>
            </a:fld>
            <a:endParaRPr lang="en-US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>
          <a:xfrm>
            <a:off x="4913074" y="9103361"/>
            <a:ext cx="11126669" cy="519289"/>
          </a:xfrm>
          <a:prstGeom prst="rect">
            <a:avLst/>
          </a:prstGeom>
        </p:spPr>
        <p:txBody>
          <a:bodyPr lIns="154817" tIns="77409" rIns="154817" bIns="77409"/>
          <a:lstStyle/>
          <a:p>
            <a:endParaRPr lang="en-US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>
          <a:xfrm>
            <a:off x="15361212" y="473111"/>
            <a:ext cx="1755004" cy="716880"/>
          </a:xfrm>
          <a:prstGeom prst="rect">
            <a:avLst/>
          </a:prstGeom>
        </p:spPr>
        <p:txBody>
          <a:bodyPr lIns="154817" tIns="77409" rIns="154817" bIns="77409"/>
          <a:lstStyle/>
          <a:p>
            <a:fld id="{CA810E40-576B-4A1C-BBE5-5258170837E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788861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5361212" y="473111"/>
            <a:ext cx="1755004" cy="716880"/>
          </a:xfrm>
          <a:prstGeom prst="rect">
            <a:avLst/>
          </a:prstGeom>
        </p:spPr>
        <p:txBody>
          <a:bodyPr lIns="154817" tIns="77409" rIns="154817" bIns="77409"/>
          <a:lstStyle/>
          <a:p>
            <a:fld id="{8C6C32FA-E44F-1241-B9B5-7B8834E103E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599359" y="780345"/>
            <a:ext cx="9127380" cy="1408000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>
              <a:lnSpc>
                <a:spcPts val="4741"/>
              </a:lnSpc>
              <a:defRPr b="0" i="0">
                <a:latin typeface="Arial"/>
                <a:cs typeface="Arial"/>
              </a:defRPr>
            </a:lvl1pPr>
          </a:lstStyle>
          <a:p>
            <a:r>
              <a:rPr lang="nl-NL" smtClean="0"/>
              <a:t>Titel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 hasCustomPrompt="1"/>
          </p:nvPr>
        </p:nvSpPr>
        <p:spPr>
          <a:xfrm>
            <a:off x="867013" y="2521338"/>
            <a:ext cx="15572102" cy="6861562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 marL="456925" indent="-456925">
              <a:lnSpc>
                <a:spcPts val="3725"/>
              </a:lnSpc>
              <a:spcAft>
                <a:spcPts val="0"/>
              </a:spcAft>
              <a:defRPr sz="3200" b="0" i="0">
                <a:latin typeface="Arial" pitchFamily="34" charset="0"/>
                <a:cs typeface="Arial"/>
              </a:defRPr>
            </a:lvl1pPr>
            <a:lvl2pPr marL="916539" indent="-459614" algn="l">
              <a:buSzPct val="100000"/>
              <a:buFont typeface="Arial" pitchFamily="34" charset="0"/>
              <a:buChar char="–"/>
              <a:tabLst>
                <a:tab pos="1669122" algn="l"/>
              </a:tabLst>
              <a:defRPr sz="2700" i="0" baseline="0">
                <a:latin typeface="Arial" pitchFamily="34" charset="0"/>
                <a:cs typeface="Arial" pitchFamily="34" charset="0"/>
              </a:defRPr>
            </a:lvl2pPr>
            <a:lvl3pPr marL="1292831" indent="-357478">
              <a:buFont typeface="Arial" pitchFamily="34" charset="0"/>
              <a:buChar char="•"/>
              <a:defRPr sz="2000" baseline="0">
                <a:latin typeface="Arial" pitchFamily="34" charset="0"/>
              </a:defRPr>
            </a:lvl3pPr>
            <a:lvl4pPr marL="1696000" indent="-378980">
              <a:buFont typeface="Arial" pitchFamily="34" charset="0"/>
              <a:buChar char="–"/>
              <a:defRPr sz="2000" baseline="0">
                <a:latin typeface="Arial" pitchFamily="34" charset="0"/>
              </a:defRPr>
            </a:lvl4pPr>
            <a:lvl5pPr marL="1118123" indent="-365540">
              <a:buFont typeface="Arial" pitchFamily="34" charset="0"/>
              <a:buChar char="•"/>
              <a:defRPr/>
            </a:lvl5pPr>
          </a:lstStyle>
          <a:p>
            <a:r>
              <a:rPr lang="nl-NL" smtClean="0"/>
              <a:t>Xxxx</a:t>
            </a:r>
          </a:p>
          <a:p>
            <a:pPr lvl="1"/>
            <a:r>
              <a:rPr lang="nl-NL" sz="2400" smtClean="0"/>
              <a:t>Xxxx</a:t>
            </a:r>
          </a:p>
          <a:p>
            <a:pPr lvl="2"/>
            <a:r>
              <a:rPr lang="nl-NL" sz="2400" smtClean="0"/>
              <a:t>Xxx</a:t>
            </a:r>
          </a:p>
          <a:p>
            <a:pPr lvl="3"/>
            <a:r>
              <a:rPr lang="nl-NL" sz="2400" smtClean="0"/>
              <a:t>Xxxxx</a:t>
            </a:r>
          </a:p>
        </p:txBody>
      </p:sp>
    </p:spTree>
    <p:extLst>
      <p:ext uri="{BB962C8B-B14F-4D97-AF65-F5344CB8AC3E}">
        <p14:creationId xmlns:p14="http://schemas.microsoft.com/office/powerpoint/2010/main" val="11229583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TO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6919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TO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027269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TO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621729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image" Target="../media/image2.png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92214" y="519113"/>
            <a:ext cx="14955837" cy="1885951"/>
          </a:xfrm>
          <a:prstGeom prst="rect">
            <a:avLst/>
          </a:prstGeom>
        </p:spPr>
        <p:txBody>
          <a:bodyPr vert="horz" lIns="91422" tIns="45712" rIns="91422" bIns="45712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92214" y="2597151"/>
            <a:ext cx="14955837" cy="6188075"/>
          </a:xfrm>
          <a:prstGeom prst="rect">
            <a:avLst/>
          </a:prstGeom>
        </p:spPr>
        <p:txBody>
          <a:bodyPr vert="horz" lIns="91422" tIns="45712" rIns="91422" bIns="45712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9505951"/>
            <a:ext cx="17340263" cy="2476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785225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2254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26" r:id="rId3"/>
    <p:sldLayoutId id="2147483764" r:id="rId4"/>
    <p:sldLayoutId id="2147483704" r:id="rId5"/>
    <p:sldLayoutId id="2147483727" r:id="rId6"/>
    <p:sldLayoutId id="2147483765" r:id="rId7"/>
    <p:sldLayoutId id="2147483766" r:id="rId8"/>
    <p:sldLayoutId id="2147483767" r:id="rId9"/>
    <p:sldLayoutId id="2147483768" r:id="rId10"/>
    <p:sldLayoutId id="2147483769" r:id="rId11"/>
    <p:sldLayoutId id="2147483770" r:id="rId12"/>
    <p:sldLayoutId id="2147483771" r:id="rId13"/>
    <p:sldLayoutId id="2147483772" r:id="rId14"/>
    <p:sldLayoutId id="2147483773" r:id="rId15"/>
    <p:sldLayoutId id="2147483774" r:id="rId16"/>
    <p:sldLayoutId id="2147483775" r:id="rId17"/>
    <p:sldLayoutId id="2147483776" r:id="rId18"/>
    <p:sldLayoutId id="2147483777" r:id="rId19"/>
    <p:sldLayoutId id="2147483778" r:id="rId20"/>
    <p:sldLayoutId id="2147483779" r:id="rId21"/>
    <p:sldLayoutId id="2147483780" r:id="rId22"/>
    <p:sldLayoutId id="2147483781" r:id="rId23"/>
    <p:sldLayoutId id="2147483782" r:id="rId24"/>
    <p:sldLayoutId id="2147483783" r:id="rId25"/>
    <p:sldLayoutId id="2147483784" r:id="rId26"/>
    <p:sldLayoutId id="2147483763" r:id="rId27"/>
    <p:sldLayoutId id="2147483708" r:id="rId28"/>
    <p:sldLayoutId id="2147483729" r:id="rId29"/>
    <p:sldLayoutId id="2147483730" r:id="rId30"/>
    <p:sldLayoutId id="2147483785" r:id="rId31"/>
    <p:sldLayoutId id="2147483786" r:id="rId32"/>
    <p:sldLayoutId id="2147483787" r:id="rId33"/>
    <p:sldLayoutId id="2147483788" r:id="rId34"/>
    <p:sldLayoutId id="2147483789" r:id="rId35"/>
    <p:sldLayoutId id="2147483790" r:id="rId36"/>
    <p:sldLayoutId id="2147483791" r:id="rId37"/>
    <p:sldLayoutId id="2147483792" r:id="rId38"/>
    <p:sldLayoutId id="2147483793" r:id="rId39"/>
    <p:sldLayoutId id="2147483794" r:id="rId40"/>
    <p:sldLayoutId id="2147483795" r:id="rId41"/>
    <p:sldLayoutId id="2147483796" r:id="rId42"/>
    <p:sldLayoutId id="2147483797" r:id="rId43"/>
    <p:sldLayoutId id="2147483798" r:id="rId44"/>
    <p:sldLayoutId id="2147483799" r:id="rId45"/>
    <p:sldLayoutId id="2147483800" r:id="rId46"/>
    <p:sldLayoutId id="2147483713" r:id="rId47"/>
    <p:sldLayoutId id="2147483715" r:id="rId48"/>
    <p:sldLayoutId id="2147483728" r:id="rId49"/>
    <p:sldLayoutId id="2147483716" r:id="rId50"/>
    <p:sldLayoutId id="2147483717" r:id="rId51"/>
    <p:sldLayoutId id="2147483759" r:id="rId52"/>
    <p:sldLayoutId id="2147483760" r:id="rId53"/>
    <p:sldLayoutId id="2147483761" r:id="rId54"/>
    <p:sldLayoutId id="2147483758" r:id="rId55"/>
    <p:sldLayoutId id="2147483733" r:id="rId56"/>
    <p:sldLayoutId id="2147483762" r:id="rId57"/>
    <p:sldLayoutId id="2147483731" r:id="rId58"/>
    <p:sldLayoutId id="2147483718" r:id="rId59"/>
    <p:sldLayoutId id="2147483719" r:id="rId60"/>
    <p:sldLayoutId id="2147483887" r:id="rId61"/>
    <p:sldLayoutId id="2147483898" r:id="rId62"/>
    <p:sldLayoutId id="2147483899" r:id="rId63"/>
    <p:sldLayoutId id="2147483900" r:id="rId64"/>
  </p:sldLayoutIdLst>
  <p:timing>
    <p:tnLst>
      <p:par>
        <p:cTn id="1" dur="indefinite" restart="never" nodeType="tmRoot"/>
      </p:par>
    </p:tnLst>
  </p:timing>
  <p:txStyles>
    <p:titleStyle>
      <a:lvl1pPr algn="l" defTabSz="1218978" rtl="0" eaLnBrk="1" latinLnBrk="0" hangingPunct="1">
        <a:lnSpc>
          <a:spcPct val="90000"/>
        </a:lnSpc>
        <a:spcBef>
          <a:spcPct val="0"/>
        </a:spcBef>
        <a:buNone/>
        <a:defRPr sz="6000" b="1" kern="1200" cap="all" baseline="0">
          <a:solidFill>
            <a:schemeClr val="tx1"/>
          </a:solidFill>
          <a:latin typeface="Arial Narrow" panose="020B0606020202030204" pitchFamily="34" charset="0"/>
          <a:ea typeface="+mj-ea"/>
          <a:cs typeface="+mj-cs"/>
        </a:defRPr>
      </a:lvl1pPr>
    </p:titleStyle>
    <p:bodyStyle>
      <a:lvl1pPr marL="304745" indent="-304745" algn="l" defTabSz="1218978" rtl="0" eaLnBrk="1" latinLnBrk="0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Arial Narrow" panose="020B0606020202030204" pitchFamily="34" charset="0"/>
          <a:ea typeface="+mn-ea"/>
          <a:cs typeface="+mn-cs"/>
        </a:defRPr>
      </a:lvl1pPr>
      <a:lvl2pPr marL="914233" indent="-304745" algn="l" defTabSz="1218978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3100" kern="1200">
          <a:solidFill>
            <a:schemeClr val="tx1"/>
          </a:solidFill>
          <a:latin typeface="Arial Narrow" panose="020B0606020202030204" pitchFamily="34" charset="0"/>
          <a:ea typeface="+mn-ea"/>
          <a:cs typeface="+mn-cs"/>
        </a:defRPr>
      </a:lvl2pPr>
      <a:lvl3pPr marL="1523723" indent="-304745" algn="l" defTabSz="1218978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 Narrow" panose="020B0606020202030204" pitchFamily="34" charset="0"/>
          <a:ea typeface="+mn-ea"/>
          <a:cs typeface="+mn-cs"/>
        </a:defRPr>
      </a:lvl3pPr>
      <a:lvl4pPr marL="2133213" indent="-304745" algn="l" defTabSz="1218978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 Narrow" panose="020B0606020202030204" pitchFamily="34" charset="0"/>
          <a:ea typeface="+mn-ea"/>
          <a:cs typeface="+mn-cs"/>
        </a:defRPr>
      </a:lvl4pPr>
      <a:lvl5pPr marL="2437957" indent="0" algn="l" defTabSz="1218978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Arial Narrow" panose="020B0606020202030204" pitchFamily="34" charset="0"/>
          <a:ea typeface="+mn-ea"/>
          <a:cs typeface="+mn-cs"/>
        </a:defRPr>
      </a:lvl5pPr>
      <a:lvl6pPr marL="3352190" indent="-304745" algn="l" defTabSz="1218978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680" indent="-304745" algn="l" defTabSz="1218978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168" indent="-304745" algn="l" defTabSz="1218978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657" indent="-304745" algn="l" defTabSz="1218978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9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0" algn="l" defTabSz="12189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78" algn="l" defTabSz="12189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67" algn="l" defTabSz="12189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57" algn="l" defTabSz="12189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45" algn="l" defTabSz="12189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35" algn="l" defTabSz="12189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23" algn="l" defTabSz="12189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13" algn="l" defTabSz="12189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19.jpe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0.xml"/><Relationship Id="rId5" Type="http://schemas.openxmlformats.org/officeDocument/2006/relationships/image" Target="../media/image46.png"/><Relationship Id="rId4" Type="http://schemas.openxmlformats.org/officeDocument/2006/relationships/image" Target="../media/image45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github.com/lucasjellema/oracle-code-brussels-microservices-choreography" TargetMode="External"/><Relationship Id="rId1" Type="http://schemas.openxmlformats.org/officeDocument/2006/relationships/slideLayout" Target="../slideLayouts/slideLayout2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50.jpeg"/><Relationship Id="rId5" Type="http://schemas.openxmlformats.org/officeDocument/2006/relationships/image" Target="../media/image49.png"/><Relationship Id="rId4" Type="http://schemas.openxmlformats.org/officeDocument/2006/relationships/image" Target="../media/image1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5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48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50.jpeg"/><Relationship Id="rId5" Type="http://schemas.openxmlformats.org/officeDocument/2006/relationships/image" Target="../media/image18.png"/><Relationship Id="rId4" Type="http://schemas.openxmlformats.org/officeDocument/2006/relationships/image" Target="../media/image49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9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50.jpeg"/><Relationship Id="rId5" Type="http://schemas.openxmlformats.org/officeDocument/2006/relationships/image" Target="../media/image18.png"/><Relationship Id="rId4" Type="http://schemas.openxmlformats.org/officeDocument/2006/relationships/image" Target="../media/image4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jpeg"/><Relationship Id="rId3" Type="http://schemas.openxmlformats.org/officeDocument/2006/relationships/image" Target="../media/image18.png"/><Relationship Id="rId7" Type="http://schemas.openxmlformats.org/officeDocument/2006/relationships/image" Target="../media/image58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17.png"/><Relationship Id="rId9" Type="http://schemas.openxmlformats.org/officeDocument/2006/relationships/image" Target="../media/image15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jpeg"/><Relationship Id="rId3" Type="http://schemas.openxmlformats.org/officeDocument/2006/relationships/image" Target="../media/image15.png"/><Relationship Id="rId7" Type="http://schemas.openxmlformats.org/officeDocument/2006/relationships/image" Target="../media/image49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48.png"/><Relationship Id="rId5" Type="http://schemas.openxmlformats.org/officeDocument/2006/relationships/image" Target="../media/image17.png"/><Relationship Id="rId4" Type="http://schemas.openxmlformats.org/officeDocument/2006/relationships/image" Target="../media/image18.png"/><Relationship Id="rId9" Type="http://schemas.openxmlformats.org/officeDocument/2006/relationships/image" Target="../media/image60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9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19.jpe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19.jpe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hyperlink" Target="mailto:lucas.jellema@amis.nl" TargetMode="External"/><Relationship Id="rId7" Type="http://schemas.openxmlformats.org/officeDocument/2006/relationships/image" Target="../media/image63.png"/><Relationship Id="rId2" Type="http://schemas.openxmlformats.org/officeDocument/2006/relationships/hyperlink" Target="http://technology.amis.nl/" TargetMode="Externa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2.png"/><Relationship Id="rId11" Type="http://schemas.openxmlformats.org/officeDocument/2006/relationships/image" Target="../media/image20.png"/><Relationship Id="rId5" Type="http://schemas.openxmlformats.org/officeDocument/2006/relationships/hyperlink" Target="mailto:info@amis.nl" TargetMode="External"/><Relationship Id="rId10" Type="http://schemas.openxmlformats.org/officeDocument/2006/relationships/hyperlink" Target="https://github.com/lucasjellema/oracle-code-brussels-microservices-choreography" TargetMode="External"/><Relationship Id="rId4" Type="http://schemas.openxmlformats.org/officeDocument/2006/relationships/hyperlink" Target="http://www.amis.nl/" TargetMode="External"/><Relationship Id="rId9" Type="http://schemas.openxmlformats.org/officeDocument/2006/relationships/hyperlink" Target="https://github.com/lucasjellema/microservice-choreography-tweetboard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3" Type="http://schemas.openxmlformats.org/officeDocument/2006/relationships/image" Target="../media/image22.png"/><Relationship Id="rId7" Type="http://schemas.openxmlformats.org/officeDocument/2006/relationships/image" Target="../media/image17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24.jpeg"/><Relationship Id="rId11" Type="http://schemas.openxmlformats.org/officeDocument/2006/relationships/image" Target="../media/image28.jpeg"/><Relationship Id="rId5" Type="http://schemas.openxmlformats.org/officeDocument/2006/relationships/image" Target="../media/image16.jpeg"/><Relationship Id="rId10" Type="http://schemas.openxmlformats.org/officeDocument/2006/relationships/image" Target="../media/image27.png"/><Relationship Id="rId4" Type="http://schemas.openxmlformats.org/officeDocument/2006/relationships/image" Target="../media/image23.png"/><Relationship Id="rId9" Type="http://schemas.openxmlformats.org/officeDocument/2006/relationships/image" Target="../media/image2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8480121" y="850901"/>
            <a:ext cx="9185819" cy="2289372"/>
          </a:xfrm>
          <a:prstGeom prst="rect">
            <a:avLst/>
          </a:prstGeom>
        </p:spPr>
        <p:txBody>
          <a:bodyPr lIns="91422" tIns="45712" rIns="91422" bIns="45712"/>
          <a:lstStyle>
            <a:defPPr>
              <a:defRPr lang="nl-NL"/>
            </a:defPPr>
            <a:lvl1pPr defTabSz="1219216">
              <a:lnSpc>
                <a:spcPct val="90000"/>
              </a:lnSpc>
              <a:spcBef>
                <a:spcPct val="0"/>
              </a:spcBef>
              <a:buNone/>
              <a:defRPr sz="7300" b="1" cap="all" baseline="0">
                <a:solidFill>
                  <a:srgbClr val="FF0000"/>
                </a:solidFill>
                <a:latin typeface="Arial Narrow" panose="020B0606020202030204" pitchFamily="34" charset="0"/>
                <a:ea typeface="+mj-ea"/>
                <a:cs typeface="+mj-cs"/>
              </a:defRPr>
            </a:lvl1pPr>
          </a:lstStyle>
          <a:p>
            <a:r>
              <a:rPr lang="en-US" sz="6600" dirty="0"/>
              <a:t>Event Bus as Backbone for Decoupled </a:t>
            </a:r>
            <a:r>
              <a:rPr lang="en-US" sz="6600" dirty="0" err="1"/>
              <a:t>Microservice</a:t>
            </a:r>
            <a:r>
              <a:rPr lang="en-US" sz="6600" dirty="0"/>
              <a:t> Choreography</a:t>
            </a:r>
          </a:p>
          <a:p>
            <a:endParaRPr lang="nl-NL" sz="6600" dirty="0"/>
          </a:p>
        </p:txBody>
      </p:sp>
      <p:sp>
        <p:nvSpPr>
          <p:cNvPr id="5" name="Text Placeholder 2"/>
          <p:cNvSpPr txBox="1">
            <a:spLocks/>
          </p:cNvSpPr>
          <p:nvPr/>
        </p:nvSpPr>
        <p:spPr>
          <a:xfrm>
            <a:off x="215941" y="8291475"/>
            <a:ext cx="14955977" cy="2707095"/>
          </a:xfrm>
          <a:prstGeom prst="rect">
            <a:avLst/>
          </a:prstGeom>
        </p:spPr>
        <p:txBody>
          <a:bodyPr lIns="91422" tIns="45712" rIns="91422" bIns="45712"/>
          <a:lstStyle>
            <a:lvl1pPr marL="304804" indent="-304804" algn="l" defTabSz="1219216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Arial Narrow" panose="020B0606020202030204" pitchFamily="34" charset="0"/>
                <a:ea typeface="+mn-ea"/>
                <a:cs typeface="+mn-cs"/>
              </a:defRPr>
            </a:lvl1pPr>
            <a:lvl2pPr marL="914412" indent="-304804" algn="l" defTabSz="1219216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Arial Narrow" panose="020B0606020202030204" pitchFamily="34" charset="0"/>
                <a:ea typeface="+mn-ea"/>
                <a:cs typeface="+mn-cs"/>
              </a:defRPr>
            </a:lvl2pPr>
            <a:lvl3pPr marL="1524020" indent="-304804" algn="l" defTabSz="1219216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 Narrow" panose="020B0606020202030204" pitchFamily="34" charset="0"/>
                <a:ea typeface="+mn-ea"/>
                <a:cs typeface="+mn-cs"/>
              </a:defRPr>
            </a:lvl3pPr>
            <a:lvl4pPr marL="2133629" indent="-304804" algn="l" defTabSz="1219216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 Narrow" panose="020B0606020202030204" pitchFamily="34" charset="0"/>
                <a:ea typeface="+mn-ea"/>
                <a:cs typeface="+mn-cs"/>
              </a:defRPr>
            </a:lvl4pPr>
            <a:lvl5pPr marL="2438432" indent="0" algn="l" defTabSz="1219216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rial Narrow" panose="020B0606020202030204" pitchFamily="34" charset="0"/>
                <a:ea typeface="+mn-ea"/>
                <a:cs typeface="+mn-cs"/>
              </a:defRPr>
            </a:lvl5pPr>
            <a:lvl6pPr marL="3352844" indent="-304804" algn="l" defTabSz="1219216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53" indent="-304804" algn="l" defTabSz="1219216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60" indent="-304804" algn="l" defTabSz="1219216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68" indent="-304804" algn="l" defTabSz="1219216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NL" b="1" dirty="0" smtClean="0">
                <a:solidFill>
                  <a:schemeClr val="accent6">
                    <a:lumMod val="50000"/>
                  </a:schemeClr>
                </a:solidFill>
              </a:rPr>
              <a:t>Lucas Jellema (CTO AMIS &amp; Oracle ACE Director)</a:t>
            </a:r>
          </a:p>
          <a:p>
            <a:pPr marL="0" indent="0">
              <a:buNone/>
            </a:pPr>
            <a:r>
              <a:rPr lang="nl-NL" b="1" dirty="0">
                <a:solidFill>
                  <a:schemeClr val="accent6">
                    <a:lumMod val="50000"/>
                  </a:schemeClr>
                </a:solidFill>
              </a:rPr>
              <a:t>6</a:t>
            </a:r>
            <a:r>
              <a:rPr lang="nl-NL" b="1" dirty="0" smtClean="0">
                <a:solidFill>
                  <a:schemeClr val="accent6">
                    <a:lumMod val="50000"/>
                  </a:schemeClr>
                </a:solidFill>
              </a:rPr>
              <a:t>th </a:t>
            </a:r>
            <a:r>
              <a:rPr lang="nl-NL" b="1" dirty="0" err="1" smtClean="0">
                <a:solidFill>
                  <a:schemeClr val="accent6">
                    <a:lumMod val="50000"/>
                  </a:schemeClr>
                </a:solidFill>
              </a:rPr>
              <a:t>June</a:t>
            </a:r>
            <a:r>
              <a:rPr lang="nl-NL" b="1" dirty="0" smtClean="0">
                <a:solidFill>
                  <a:schemeClr val="accent6">
                    <a:lumMod val="50000"/>
                  </a:schemeClr>
                </a:solidFill>
              </a:rPr>
              <a:t> 2017, Oracle Code, Brussels, Belgium</a:t>
            </a:r>
            <a:endParaRPr lang="en-US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941" y="169180"/>
            <a:ext cx="6320532" cy="1991625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7505177" y="4436360"/>
            <a:ext cx="9185819" cy="4447076"/>
          </a:xfrm>
          <a:prstGeom prst="rect">
            <a:avLst/>
          </a:prstGeom>
        </p:spPr>
        <p:txBody>
          <a:bodyPr lIns="91422" tIns="45712" rIns="91422" bIns="45712"/>
          <a:lstStyle>
            <a:lvl1pPr algn="l" defTabSz="121921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cap="all" baseline="0">
                <a:solidFill>
                  <a:schemeClr val="tx1"/>
                </a:solidFill>
                <a:latin typeface="Arial Narrow" panose="020B0606020202030204" pitchFamily="34" charset="0"/>
                <a:ea typeface="+mj-ea"/>
                <a:cs typeface="+mj-cs"/>
              </a:defRPr>
            </a:lvl1pPr>
          </a:lstStyle>
          <a:p>
            <a:endParaRPr lang="nl-NL" sz="73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7327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Microservice business </a:t>
            </a:r>
            <a:r>
              <a:rPr lang="nl-NL" dirty="0" err="1" smtClean="0"/>
              <a:t>functionality</a:t>
            </a:r>
            <a:r>
              <a:rPr lang="nl-NL" dirty="0" smtClean="0"/>
              <a:t>: Tweet </a:t>
            </a:r>
            <a:r>
              <a:rPr lang="nl-NL" dirty="0" err="1" smtClean="0"/>
              <a:t>Validation</a:t>
            </a:r>
            <a:endParaRPr 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213" y="2085333"/>
            <a:ext cx="9602787" cy="73459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66221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214" y="2098675"/>
            <a:ext cx="6281244" cy="48050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Microservice business </a:t>
            </a:r>
            <a:r>
              <a:rPr lang="nl-NL" dirty="0" err="1" smtClean="0"/>
              <a:t>functionality</a:t>
            </a:r>
            <a:r>
              <a:rPr lang="nl-NL" dirty="0" smtClean="0"/>
              <a:t>:</a:t>
            </a:r>
            <a:br>
              <a:rPr lang="nl-NL" dirty="0" smtClean="0"/>
            </a:br>
            <a:r>
              <a:rPr lang="nl-NL" dirty="0" smtClean="0"/>
              <a:t>Tweet </a:t>
            </a:r>
            <a:r>
              <a:rPr lang="nl-NL" dirty="0" err="1" smtClean="0"/>
              <a:t>Validation</a:t>
            </a:r>
            <a:endParaRPr 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1630" y="1976755"/>
            <a:ext cx="8929370" cy="74516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" name="Straight Arrow Connector 3"/>
          <p:cNvCxnSpPr/>
          <p:nvPr/>
        </p:nvCxnSpPr>
        <p:spPr>
          <a:xfrm flipV="1">
            <a:off x="3779520" y="2286000"/>
            <a:ext cx="3032760" cy="399288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7050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Docker File</a:t>
            </a:r>
            <a:endParaRPr 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300" y="1778635"/>
            <a:ext cx="4538980" cy="47142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410200" y="6857940"/>
            <a:ext cx="10323660" cy="1569660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docker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build -t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lucasjellema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/tweet-validator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docker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tag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tweet-validator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lucasjellema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/tweet-validator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docker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push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lucasjellema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/tweet-validator</a:t>
            </a:r>
          </a:p>
        </p:txBody>
      </p:sp>
    </p:spTree>
    <p:extLst>
      <p:ext uri="{BB962C8B-B14F-4D97-AF65-F5344CB8AC3E}">
        <p14:creationId xmlns:p14="http://schemas.microsoft.com/office/powerpoint/2010/main" val="16278813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0233" y="2026919"/>
            <a:ext cx="8767992" cy="6222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Docker hub</a:t>
            </a:r>
            <a:endParaRPr lang="en-US" dirty="0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1990" y="914400"/>
            <a:ext cx="9439800" cy="5060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9730" y="4685648"/>
            <a:ext cx="8546350" cy="42529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443897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Kubernetes</a:t>
            </a:r>
            <a:r>
              <a:rPr lang="nl-NL" dirty="0" smtClean="0"/>
              <a:t> POD YAML file</a:t>
            </a:r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958" y="1721803"/>
            <a:ext cx="10266362" cy="6827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710308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Running POD in </a:t>
            </a:r>
            <a:r>
              <a:rPr lang="nl-NL" dirty="0" err="1" smtClean="0"/>
              <a:t>Kubernetes</a:t>
            </a:r>
            <a:endParaRPr lang="en-US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523" y="1766568"/>
            <a:ext cx="5746750" cy="5211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9448" y="4372449"/>
            <a:ext cx="12626975" cy="513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421052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Invoke</a:t>
            </a:r>
            <a:r>
              <a:rPr lang="nl-NL" dirty="0" smtClean="0"/>
              <a:t> microservice API</a:t>
            </a:r>
            <a:endParaRPr lang="en-US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14"/>
          <a:stretch/>
        </p:blipFill>
        <p:spPr bwMode="auto">
          <a:xfrm>
            <a:off x="5327333" y="1885315"/>
            <a:ext cx="11863388" cy="74361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149" y="1763394"/>
            <a:ext cx="4792663" cy="20351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" name="Straight Arrow Connector 3"/>
          <p:cNvCxnSpPr/>
          <p:nvPr/>
        </p:nvCxnSpPr>
        <p:spPr>
          <a:xfrm flipV="1">
            <a:off x="4465320" y="2926080"/>
            <a:ext cx="4114800" cy="71628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8872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Shared platform </a:t>
            </a:r>
            <a:r>
              <a:rPr lang="nl-NL" dirty="0" err="1" smtClean="0"/>
              <a:t>capability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17701" y="2207260"/>
            <a:ext cx="12987019" cy="6388099"/>
          </a:xfrm>
        </p:spPr>
        <p:txBody>
          <a:bodyPr>
            <a:normAutofit fontScale="85000" lnSpcReduction="20000"/>
          </a:bodyPr>
          <a:lstStyle/>
          <a:p>
            <a:r>
              <a:rPr lang="nl-NL" dirty="0" smtClean="0"/>
              <a:t>Microservices are </a:t>
            </a:r>
            <a:r>
              <a:rPr lang="nl-NL" dirty="0" err="1" smtClean="0"/>
              <a:t>isolated</a:t>
            </a:r>
            <a:endParaRPr lang="nl-NL" dirty="0" smtClean="0"/>
          </a:p>
          <a:p>
            <a:pPr lvl="1"/>
            <a:r>
              <a:rPr lang="nl-NL" dirty="0" err="1" smtClean="0"/>
              <a:t>Not</a:t>
            </a:r>
            <a:r>
              <a:rPr lang="nl-NL" dirty="0" smtClean="0"/>
              <a:t> </a:t>
            </a:r>
            <a:r>
              <a:rPr lang="nl-NL" dirty="0" err="1" smtClean="0"/>
              <a:t>aware</a:t>
            </a:r>
            <a:r>
              <a:rPr lang="nl-NL" dirty="0" smtClean="0"/>
              <a:t> of </a:t>
            </a:r>
            <a:r>
              <a:rPr lang="nl-NL" dirty="0" err="1" smtClean="0"/>
              <a:t>each</a:t>
            </a:r>
            <a:r>
              <a:rPr lang="nl-NL" dirty="0" smtClean="0"/>
              <a:t> </a:t>
            </a:r>
            <a:r>
              <a:rPr lang="nl-NL" dirty="0" err="1" smtClean="0"/>
              <a:t>other</a:t>
            </a:r>
            <a:r>
              <a:rPr lang="nl-NL" dirty="0" smtClean="0"/>
              <a:t> (</a:t>
            </a:r>
            <a:r>
              <a:rPr lang="nl-NL" dirty="0" err="1" smtClean="0"/>
              <a:t>except</a:t>
            </a:r>
            <a:r>
              <a:rPr lang="nl-NL" dirty="0" smtClean="0"/>
              <a:t> </a:t>
            </a:r>
            <a:r>
              <a:rPr lang="nl-NL" dirty="0" err="1" smtClean="0"/>
              <a:t>through</a:t>
            </a:r>
            <a:r>
              <a:rPr lang="nl-NL" dirty="0" smtClean="0"/>
              <a:t> public </a:t>
            </a:r>
            <a:r>
              <a:rPr lang="nl-NL" dirty="0" err="1" smtClean="0"/>
              <a:t>APIs</a:t>
            </a:r>
            <a:r>
              <a:rPr lang="nl-NL" dirty="0" smtClean="0"/>
              <a:t>)</a:t>
            </a:r>
          </a:p>
          <a:p>
            <a:pPr lvl="1"/>
            <a:r>
              <a:rPr lang="nl-NL" dirty="0" err="1" smtClean="0"/>
              <a:t>Not</a:t>
            </a:r>
            <a:r>
              <a:rPr lang="nl-NL" dirty="0" smtClean="0"/>
              <a:t> </a:t>
            </a:r>
            <a:r>
              <a:rPr lang="nl-NL" dirty="0" err="1" smtClean="0"/>
              <a:t>sharing</a:t>
            </a:r>
            <a:r>
              <a:rPr lang="nl-NL" dirty="0" smtClean="0"/>
              <a:t> private resources</a:t>
            </a:r>
          </a:p>
          <a:p>
            <a:r>
              <a:rPr lang="nl-NL" dirty="0" err="1" smtClean="0"/>
              <a:t>Ideally</a:t>
            </a:r>
            <a:r>
              <a:rPr lang="nl-NL" dirty="0" smtClean="0"/>
              <a:t> </a:t>
            </a:r>
            <a:r>
              <a:rPr lang="nl-NL" dirty="0" err="1" smtClean="0"/>
              <a:t>each</a:t>
            </a:r>
            <a:r>
              <a:rPr lang="nl-NL" dirty="0" smtClean="0"/>
              <a:t> microservice </a:t>
            </a:r>
            <a:r>
              <a:rPr lang="nl-NL" dirty="0" err="1" smtClean="0"/>
              <a:t>brings</a:t>
            </a:r>
            <a:r>
              <a:rPr lang="nl-NL" dirty="0" smtClean="0"/>
              <a:t> </a:t>
            </a:r>
            <a:r>
              <a:rPr lang="nl-NL" dirty="0" err="1" smtClean="0"/>
              <a:t>its</a:t>
            </a:r>
            <a:r>
              <a:rPr lang="nl-NL" dirty="0" smtClean="0"/>
              <a:t> </a:t>
            </a:r>
            <a:r>
              <a:rPr lang="nl-NL" dirty="0" err="1" smtClean="0"/>
              <a:t>own</a:t>
            </a:r>
            <a:r>
              <a:rPr lang="nl-NL" dirty="0" smtClean="0"/>
              <a:t> platform</a:t>
            </a:r>
          </a:p>
          <a:p>
            <a:pPr lvl="1"/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prevent</a:t>
            </a:r>
            <a:r>
              <a:rPr lang="nl-NL" dirty="0" smtClean="0"/>
              <a:t> run time environment </a:t>
            </a:r>
            <a:r>
              <a:rPr lang="nl-NL" dirty="0" err="1" smtClean="0"/>
              <a:t>from</a:t>
            </a:r>
            <a:r>
              <a:rPr lang="nl-NL" dirty="0" smtClean="0"/>
              <a:t> </a:t>
            </a:r>
            <a:r>
              <a:rPr lang="nl-NL" dirty="0" err="1" smtClean="0"/>
              <a:t>being</a:t>
            </a:r>
            <a:r>
              <a:rPr lang="nl-NL" dirty="0" smtClean="0"/>
              <a:t> out of </a:t>
            </a:r>
            <a:r>
              <a:rPr lang="nl-NL" dirty="0" err="1" smtClean="0"/>
              <a:t>synch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creating</a:t>
            </a:r>
            <a:r>
              <a:rPr lang="nl-NL" dirty="0" smtClean="0"/>
              <a:t> </a:t>
            </a:r>
            <a:r>
              <a:rPr lang="nl-NL" dirty="0" err="1" smtClean="0"/>
              <a:t>dependency</a:t>
            </a:r>
            <a:r>
              <a:rPr lang="nl-NL" dirty="0" smtClean="0"/>
              <a:t>/impact </a:t>
            </a:r>
            <a:r>
              <a:rPr lang="nl-NL" dirty="0" err="1" smtClean="0"/>
              <a:t>between</a:t>
            </a:r>
            <a:r>
              <a:rPr lang="nl-NL" dirty="0" smtClean="0"/>
              <a:t> multiple platform users</a:t>
            </a:r>
          </a:p>
          <a:p>
            <a:pPr lvl="1"/>
            <a:r>
              <a:rPr lang="nl-NL" dirty="0" err="1" smtClean="0"/>
              <a:t>However</a:t>
            </a:r>
            <a:r>
              <a:rPr lang="nl-NL" dirty="0" smtClean="0"/>
              <a:t>: At </a:t>
            </a:r>
            <a:r>
              <a:rPr lang="nl-NL" dirty="0" err="1" smtClean="0"/>
              <a:t>some</a:t>
            </a:r>
            <a:r>
              <a:rPr lang="nl-NL" dirty="0" smtClean="0"/>
              <a:t> level, </a:t>
            </a:r>
            <a:r>
              <a:rPr lang="nl-NL" dirty="0" err="1" smtClean="0"/>
              <a:t>sharing</a:t>
            </a:r>
            <a:r>
              <a:rPr lang="nl-NL" dirty="0" smtClean="0"/>
              <a:t> is </a:t>
            </a:r>
            <a:r>
              <a:rPr lang="nl-NL" dirty="0" err="1" smtClean="0"/>
              <a:t>inevitable</a:t>
            </a:r>
            <a:r>
              <a:rPr lang="nl-NL" dirty="0" smtClean="0"/>
              <a:t> Storage, </a:t>
            </a:r>
            <a:r>
              <a:rPr lang="nl-NL" dirty="0" err="1" smtClean="0"/>
              <a:t>Compute</a:t>
            </a:r>
            <a:r>
              <a:rPr lang="nl-NL" dirty="0" smtClean="0"/>
              <a:t>, power </a:t>
            </a:r>
            <a:r>
              <a:rPr lang="nl-NL" dirty="0" err="1" smtClean="0"/>
              <a:t>supply</a:t>
            </a:r>
            <a:r>
              <a:rPr lang="nl-NL" dirty="0" smtClean="0"/>
              <a:t>, building</a:t>
            </a:r>
          </a:p>
          <a:p>
            <a:r>
              <a:rPr lang="nl-NL" dirty="0" smtClean="0"/>
              <a:t>In </a:t>
            </a:r>
            <a:r>
              <a:rPr lang="nl-NL" dirty="0" err="1" smtClean="0"/>
              <a:t>practice</a:t>
            </a:r>
            <a:r>
              <a:rPr lang="nl-NL" dirty="0" smtClean="0"/>
              <a:t>: </a:t>
            </a:r>
            <a:r>
              <a:rPr lang="nl-NL" dirty="0" err="1" smtClean="0"/>
              <a:t>having</a:t>
            </a:r>
            <a:r>
              <a:rPr lang="nl-NL" dirty="0" smtClean="0"/>
              <a:t> full </a:t>
            </a:r>
            <a:r>
              <a:rPr lang="nl-NL" dirty="0" err="1" smtClean="0"/>
              <a:t>blown</a:t>
            </a:r>
            <a:r>
              <a:rPr lang="nl-NL" dirty="0" smtClean="0"/>
              <a:t> RDBMS or Java EE server or </a:t>
            </a:r>
            <a:r>
              <a:rPr lang="nl-NL" dirty="0" err="1" smtClean="0"/>
              <a:t>Kafka</a:t>
            </a:r>
            <a:r>
              <a:rPr lang="nl-NL" dirty="0" smtClean="0"/>
              <a:t> cluster as part of a microservice </a:t>
            </a:r>
            <a:r>
              <a:rPr lang="nl-NL" dirty="0" err="1" smtClean="0"/>
              <a:t>may</a:t>
            </a:r>
            <a:r>
              <a:rPr lang="nl-NL" dirty="0" smtClean="0"/>
              <a:t> </a:t>
            </a:r>
            <a:r>
              <a:rPr lang="nl-NL" dirty="0" err="1" smtClean="0"/>
              <a:t>be</a:t>
            </a:r>
            <a:r>
              <a:rPr lang="nl-NL" dirty="0" smtClean="0"/>
              <a:t> </a:t>
            </a:r>
            <a:r>
              <a:rPr lang="nl-NL" dirty="0" err="1" smtClean="0"/>
              <a:t>unfeasible</a:t>
            </a:r>
            <a:endParaRPr lang="nl-NL" dirty="0" smtClean="0"/>
          </a:p>
          <a:p>
            <a:pPr lvl="1"/>
            <a:r>
              <a:rPr lang="nl-NL" dirty="0" smtClean="0"/>
              <a:t>Even </a:t>
            </a:r>
            <a:r>
              <a:rPr lang="nl-NL" dirty="0" err="1" smtClean="0"/>
              <a:t>if</a:t>
            </a:r>
            <a:r>
              <a:rPr lang="nl-NL" dirty="0" smtClean="0"/>
              <a:t> Docker images are light </a:t>
            </a:r>
            <a:r>
              <a:rPr lang="nl-NL" dirty="0" err="1" smtClean="0"/>
              <a:t>weight</a:t>
            </a:r>
            <a:r>
              <a:rPr lang="nl-NL" dirty="0" smtClean="0"/>
              <a:t> </a:t>
            </a:r>
            <a:r>
              <a:rPr lang="nl-NL" dirty="0" err="1" smtClean="0"/>
              <a:t>from</a:t>
            </a:r>
            <a:r>
              <a:rPr lang="nl-NL" dirty="0" smtClean="0"/>
              <a:t> </a:t>
            </a:r>
            <a:r>
              <a:rPr lang="nl-NL" dirty="0" err="1" smtClean="0"/>
              <a:t>layering</a:t>
            </a:r>
            <a:r>
              <a:rPr lang="nl-NL" dirty="0" smtClean="0"/>
              <a:t> – </a:t>
            </a:r>
            <a:r>
              <a:rPr lang="nl-NL" dirty="0" err="1" smtClean="0"/>
              <a:t>the</a:t>
            </a:r>
            <a:r>
              <a:rPr lang="nl-NL" dirty="0" smtClean="0"/>
              <a:t> run time resource </a:t>
            </a:r>
            <a:r>
              <a:rPr lang="nl-NL" dirty="0" err="1" smtClean="0"/>
              <a:t>usage</a:t>
            </a:r>
            <a:r>
              <a:rPr lang="nl-NL" dirty="0" smtClean="0"/>
              <a:t> is </a:t>
            </a:r>
            <a:r>
              <a:rPr lang="nl-NL" dirty="0" err="1" smtClean="0"/>
              <a:t>probably</a:t>
            </a:r>
            <a:r>
              <a:rPr lang="nl-NL" dirty="0" smtClean="0"/>
              <a:t> </a:t>
            </a:r>
            <a:r>
              <a:rPr lang="nl-NL" dirty="0" err="1" smtClean="0"/>
              <a:t>not</a:t>
            </a:r>
            <a:endParaRPr lang="nl-NL" dirty="0" smtClean="0"/>
          </a:p>
          <a:p>
            <a:r>
              <a:rPr lang="nl-NL" dirty="0" err="1" smtClean="0"/>
              <a:t>One</a:t>
            </a:r>
            <a:r>
              <a:rPr lang="nl-NL" dirty="0" smtClean="0"/>
              <a:t> approach: </a:t>
            </a:r>
            <a:r>
              <a:rPr lang="nl-NL" dirty="0" err="1" smtClean="0"/>
              <a:t>forbid</a:t>
            </a:r>
            <a:r>
              <a:rPr lang="nl-NL" dirty="0" smtClean="0"/>
              <a:t> </a:t>
            </a:r>
            <a:r>
              <a:rPr lang="nl-NL" dirty="0" err="1" smtClean="0"/>
              <a:t>use</a:t>
            </a:r>
            <a:r>
              <a:rPr lang="nl-NL" dirty="0" smtClean="0"/>
              <a:t> of heavy platforms</a:t>
            </a:r>
          </a:p>
          <a:p>
            <a:r>
              <a:rPr lang="nl-NL" dirty="0" err="1" smtClean="0"/>
              <a:t>Alternative</a:t>
            </a:r>
            <a:r>
              <a:rPr lang="nl-NL" dirty="0" smtClean="0"/>
              <a:t> approach: </a:t>
            </a:r>
            <a:r>
              <a:rPr lang="nl-NL" dirty="0" err="1" smtClean="0"/>
              <a:t>provide</a:t>
            </a:r>
            <a:r>
              <a:rPr lang="nl-NL" dirty="0" smtClean="0"/>
              <a:t> </a:t>
            </a:r>
            <a:r>
              <a:rPr lang="nl-NL" dirty="0" err="1" smtClean="0"/>
              <a:t>generic</a:t>
            </a:r>
            <a:r>
              <a:rPr lang="nl-NL" dirty="0" smtClean="0"/>
              <a:t> ‘heavy </a:t>
            </a:r>
            <a:r>
              <a:rPr lang="nl-NL" dirty="0" err="1" smtClean="0"/>
              <a:t>duty</a:t>
            </a:r>
            <a:r>
              <a:rPr lang="nl-NL" dirty="0" smtClean="0"/>
              <a:t>’ platform </a:t>
            </a:r>
            <a:r>
              <a:rPr lang="nl-NL" dirty="0" err="1" smtClean="0"/>
              <a:t>capabilities</a:t>
            </a:r>
            <a:r>
              <a:rPr lang="nl-NL" dirty="0"/>
              <a:t>,</a:t>
            </a:r>
            <a:r>
              <a:rPr lang="nl-NL" dirty="0" smtClean="0"/>
              <a:t> </a:t>
            </a:r>
            <a:r>
              <a:rPr lang="nl-NL" dirty="0" err="1"/>
              <a:t>available</a:t>
            </a:r>
            <a:r>
              <a:rPr lang="nl-NL" dirty="0"/>
              <a:t> for </a:t>
            </a:r>
            <a:r>
              <a:rPr lang="nl-NL" dirty="0" err="1"/>
              <a:t>use</a:t>
            </a:r>
            <a:r>
              <a:rPr lang="nl-NL" dirty="0"/>
              <a:t> </a:t>
            </a:r>
            <a:r>
              <a:rPr lang="nl-NL" dirty="0" smtClean="0"/>
              <a:t>in </a:t>
            </a:r>
            <a:r>
              <a:rPr lang="nl-NL" dirty="0" err="1" smtClean="0"/>
              <a:t>any</a:t>
            </a:r>
            <a:r>
              <a:rPr lang="nl-NL" dirty="0" smtClean="0"/>
              <a:t> microservice in a </a:t>
            </a:r>
            <a:r>
              <a:rPr lang="nl-NL" dirty="0" err="1" smtClean="0"/>
              <a:t>standardized</a:t>
            </a:r>
            <a:r>
              <a:rPr lang="nl-NL" dirty="0" smtClean="0"/>
              <a:t> way</a:t>
            </a:r>
          </a:p>
          <a:p>
            <a:pPr lvl="1"/>
            <a:r>
              <a:rPr lang="nl-NL" dirty="0" err="1" smtClean="0"/>
              <a:t>If</a:t>
            </a:r>
            <a:r>
              <a:rPr lang="nl-NL" dirty="0" smtClean="0"/>
              <a:t> </a:t>
            </a:r>
            <a:r>
              <a:rPr lang="nl-NL" dirty="0" err="1" smtClean="0"/>
              <a:t>you</a:t>
            </a:r>
            <a:r>
              <a:rPr lang="nl-NL" dirty="0" smtClean="0"/>
              <a:t> </a:t>
            </a:r>
            <a:r>
              <a:rPr lang="nl-NL" dirty="0" err="1" smtClean="0"/>
              <a:t>need</a:t>
            </a:r>
            <a:r>
              <a:rPr lang="nl-NL" dirty="0" smtClean="0"/>
              <a:t> </a:t>
            </a:r>
            <a:r>
              <a:rPr lang="nl-NL" dirty="0" err="1" smtClean="0"/>
              <a:t>it</a:t>
            </a:r>
            <a:r>
              <a:rPr lang="nl-NL" dirty="0" smtClean="0"/>
              <a:t>, </a:t>
            </a:r>
            <a:r>
              <a:rPr lang="nl-NL" dirty="0" err="1" smtClean="0"/>
              <a:t>you</a:t>
            </a:r>
            <a:r>
              <a:rPr lang="nl-NL" dirty="0" smtClean="0"/>
              <a:t> </a:t>
            </a:r>
            <a:r>
              <a:rPr lang="nl-NL" dirty="0" err="1" smtClean="0"/>
              <a:t>can</a:t>
            </a:r>
            <a:r>
              <a:rPr lang="nl-NL" dirty="0" smtClean="0"/>
              <a:t> make </a:t>
            </a:r>
            <a:r>
              <a:rPr lang="nl-NL" dirty="0" err="1" smtClean="0"/>
              <a:t>use</a:t>
            </a:r>
            <a:r>
              <a:rPr lang="nl-NL" dirty="0" smtClean="0"/>
              <a:t> of </a:t>
            </a:r>
            <a:r>
              <a:rPr lang="nl-NL" dirty="0" err="1" smtClean="0"/>
              <a:t>your</a:t>
            </a:r>
            <a:r>
              <a:rPr lang="nl-NL" dirty="0" smtClean="0"/>
              <a:t> </a:t>
            </a:r>
            <a:r>
              <a:rPr lang="nl-NL" dirty="0" err="1" smtClean="0"/>
              <a:t>own</a:t>
            </a:r>
            <a:r>
              <a:rPr lang="nl-NL" dirty="0" smtClean="0"/>
              <a:t> private Oracle Database 12c Schema (or PDB) </a:t>
            </a:r>
            <a:r>
              <a:rPr lang="nl-NL" dirty="0" err="1" smtClean="0"/>
              <a:t>with</a:t>
            </a:r>
            <a:r>
              <a:rPr lang="nl-NL" dirty="0" smtClean="0"/>
              <a:t> </a:t>
            </a:r>
            <a:r>
              <a:rPr lang="nl-NL" dirty="0" err="1" smtClean="0"/>
              <a:t>the</a:t>
            </a:r>
            <a:r>
              <a:rPr lang="nl-NL" dirty="0" smtClean="0"/>
              <a:t> </a:t>
            </a:r>
            <a:r>
              <a:rPr lang="nl-NL" dirty="0" err="1" smtClean="0"/>
              <a:t>following</a:t>
            </a:r>
            <a:r>
              <a:rPr lang="nl-NL" dirty="0" smtClean="0"/>
              <a:t> features </a:t>
            </a:r>
            <a:r>
              <a:rPr lang="nl-NL" dirty="0" err="1" smtClean="0"/>
              <a:t>available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you</a:t>
            </a:r>
            <a:r>
              <a:rPr lang="nl-NL" dirty="0" smtClean="0"/>
              <a:t> … ; recovery </a:t>
            </a:r>
            <a:r>
              <a:rPr lang="nl-NL" dirty="0" err="1" smtClean="0"/>
              <a:t>can</a:t>
            </a:r>
            <a:r>
              <a:rPr lang="nl-NL" dirty="0" smtClean="0"/>
              <a:t> </a:t>
            </a:r>
            <a:r>
              <a:rPr lang="nl-NL" dirty="0" err="1" smtClean="0"/>
              <a:t>be</a:t>
            </a:r>
            <a:r>
              <a:rPr lang="nl-NL" dirty="0" smtClean="0"/>
              <a:t> </a:t>
            </a:r>
            <a:r>
              <a:rPr lang="nl-NL" dirty="0" err="1" smtClean="0"/>
              <a:t>performed</a:t>
            </a:r>
            <a:r>
              <a:rPr lang="nl-NL" dirty="0" smtClean="0"/>
              <a:t> in </a:t>
            </a:r>
            <a:r>
              <a:rPr lang="nl-NL" dirty="0" err="1" smtClean="0"/>
              <a:t>the</a:t>
            </a:r>
            <a:r>
              <a:rPr lang="nl-NL" dirty="0" smtClean="0"/>
              <a:t> </a:t>
            </a:r>
            <a:r>
              <a:rPr lang="nl-NL" dirty="0" err="1" smtClean="0"/>
              <a:t>following</a:t>
            </a:r>
            <a:r>
              <a:rPr lang="nl-NL" dirty="0" smtClean="0"/>
              <a:t> </a:t>
            </a:r>
            <a:r>
              <a:rPr lang="nl-NL" dirty="0" err="1" smtClean="0"/>
              <a:t>ways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under</a:t>
            </a:r>
            <a:r>
              <a:rPr lang="nl-NL" dirty="0" smtClean="0"/>
              <a:t> these </a:t>
            </a:r>
            <a:r>
              <a:rPr lang="nl-NL" dirty="0" err="1" smtClean="0"/>
              <a:t>conditions</a:t>
            </a:r>
            <a:r>
              <a:rPr lang="nl-NL" dirty="0" smtClean="0"/>
              <a:t>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0864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Microservices cross platform </a:t>
            </a:r>
            <a:r>
              <a:rPr lang="nl-NL" dirty="0" err="1" smtClean="0"/>
              <a:t>Capabilities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85000" lnSpcReduction="20000"/>
          </a:bodyPr>
          <a:lstStyle/>
          <a:p>
            <a:r>
              <a:rPr lang="nl-NL" dirty="0" err="1" smtClean="0"/>
              <a:t>Authentication</a:t>
            </a:r>
            <a:endParaRPr lang="nl-NL" dirty="0" smtClean="0"/>
          </a:p>
          <a:p>
            <a:r>
              <a:rPr lang="nl-NL" dirty="0" smtClean="0"/>
              <a:t>Persistent Storage</a:t>
            </a:r>
          </a:p>
          <a:p>
            <a:r>
              <a:rPr lang="nl-NL" dirty="0" smtClean="0"/>
              <a:t>Cache </a:t>
            </a:r>
          </a:p>
          <a:p>
            <a:r>
              <a:rPr lang="nl-NL" dirty="0" smtClean="0"/>
              <a:t>Load </a:t>
            </a:r>
            <a:r>
              <a:rPr lang="nl-NL" dirty="0" err="1" smtClean="0"/>
              <a:t>balancing</a:t>
            </a:r>
            <a:r>
              <a:rPr lang="nl-NL" dirty="0" smtClean="0"/>
              <a:t>/API Gateway</a:t>
            </a:r>
          </a:p>
          <a:p>
            <a:r>
              <a:rPr lang="nl-NL" dirty="0" smtClean="0"/>
              <a:t>Discovery/</a:t>
            </a:r>
            <a:r>
              <a:rPr lang="nl-NL" dirty="0" err="1" smtClean="0"/>
              <a:t>Lookup</a:t>
            </a:r>
            <a:endParaRPr lang="nl-NL" dirty="0" smtClean="0"/>
          </a:p>
          <a:p>
            <a:r>
              <a:rPr lang="nl-NL" dirty="0" smtClean="0"/>
              <a:t>Monitoring</a:t>
            </a:r>
          </a:p>
          <a:p>
            <a:pPr lvl="1"/>
            <a:r>
              <a:rPr lang="nl-NL" dirty="0" err="1" smtClean="0"/>
              <a:t>Functional</a:t>
            </a:r>
            <a:r>
              <a:rPr lang="nl-NL" dirty="0" smtClean="0"/>
              <a:t>/Business </a:t>
            </a:r>
            <a:r>
              <a:rPr lang="nl-NL" dirty="0" err="1" smtClean="0"/>
              <a:t>KPIs</a:t>
            </a:r>
            <a:endParaRPr lang="nl-NL" dirty="0" smtClean="0"/>
          </a:p>
          <a:p>
            <a:pPr lvl="1"/>
            <a:r>
              <a:rPr lang="nl-NL" dirty="0" smtClean="0"/>
              <a:t>Non </a:t>
            </a:r>
            <a:r>
              <a:rPr lang="nl-NL" dirty="0" err="1"/>
              <a:t>F</a:t>
            </a:r>
            <a:r>
              <a:rPr lang="nl-NL" dirty="0" err="1" smtClean="0"/>
              <a:t>unctional</a:t>
            </a:r>
            <a:r>
              <a:rPr lang="nl-NL" dirty="0" smtClean="0"/>
              <a:t> Platform/Container &amp; Infra</a:t>
            </a:r>
          </a:p>
          <a:p>
            <a:r>
              <a:rPr lang="nl-NL" dirty="0" smtClean="0"/>
              <a:t>Audit, </a:t>
            </a:r>
            <a:r>
              <a:rPr lang="nl-NL" dirty="0" err="1" smtClean="0"/>
              <a:t>Usage</a:t>
            </a:r>
            <a:r>
              <a:rPr lang="nl-NL" dirty="0" smtClean="0"/>
              <a:t> tracking, </a:t>
            </a:r>
            <a:r>
              <a:rPr lang="nl-NL" dirty="0" err="1" smtClean="0"/>
              <a:t>Billing</a:t>
            </a:r>
            <a:endParaRPr lang="nl-NL" dirty="0" smtClean="0"/>
          </a:p>
          <a:p>
            <a:r>
              <a:rPr lang="nl-NL" dirty="0" err="1" smtClean="0"/>
              <a:t>Notifications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alerting</a:t>
            </a:r>
            <a:endParaRPr lang="nl-NL" dirty="0" smtClean="0"/>
          </a:p>
          <a:p>
            <a:r>
              <a:rPr lang="nl-NL" dirty="0" err="1" smtClean="0"/>
              <a:t>Logging</a:t>
            </a:r>
            <a:endParaRPr lang="nl-NL" dirty="0" smtClean="0"/>
          </a:p>
          <a:p>
            <a:r>
              <a:rPr lang="nl-NL" dirty="0" err="1" smtClean="0"/>
              <a:t>Relational</a:t>
            </a:r>
            <a:r>
              <a:rPr lang="nl-NL" dirty="0" smtClean="0"/>
              <a:t> Database </a:t>
            </a:r>
            <a:r>
              <a:rPr lang="nl-NL" dirty="0" err="1" smtClean="0"/>
              <a:t>Capability</a:t>
            </a:r>
            <a:endParaRPr lang="nl-NL" dirty="0" smtClean="0"/>
          </a:p>
          <a:p>
            <a:pPr marL="609488" lvl="1" indent="0">
              <a:buNone/>
            </a:pPr>
            <a:endParaRPr lang="nl-NL" dirty="0" smtClean="0"/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709160" y="8625840"/>
            <a:ext cx="12100560" cy="76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Microservices Platform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10759440" y="7482839"/>
            <a:ext cx="1325880" cy="105156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11430000" y="7482839"/>
            <a:ext cx="655320" cy="289560"/>
          </a:xfrm>
          <a:prstGeom prst="roundRect">
            <a:avLst/>
          </a:prstGeom>
          <a:solidFill>
            <a:schemeClr val="accent2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600" b="1" dirty="0" smtClean="0">
                <a:solidFill>
                  <a:schemeClr val="bg2">
                    <a:lumMod val="95000"/>
                  </a:schemeClr>
                </a:solidFill>
              </a:rPr>
              <a:t>API</a:t>
            </a:r>
            <a:endParaRPr lang="en-US" sz="1600" b="1" dirty="0">
              <a:solidFill>
                <a:schemeClr val="bg2">
                  <a:lumMod val="95000"/>
                </a:schemeClr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12224385" y="7776209"/>
            <a:ext cx="655320" cy="105156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12224385" y="7776209"/>
            <a:ext cx="655320" cy="289560"/>
          </a:xfrm>
          <a:prstGeom prst="roundRect">
            <a:avLst/>
          </a:prstGeom>
          <a:solidFill>
            <a:schemeClr val="accent2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600" b="1" dirty="0" smtClean="0">
                <a:solidFill>
                  <a:schemeClr val="bg2">
                    <a:lumMod val="95000"/>
                  </a:schemeClr>
                </a:solidFill>
              </a:rPr>
              <a:t>API</a:t>
            </a:r>
            <a:endParaRPr lang="en-US" sz="1600" b="1" dirty="0">
              <a:solidFill>
                <a:schemeClr val="bg2">
                  <a:lumMod val="95000"/>
                </a:schemeClr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10774680" y="7482839"/>
            <a:ext cx="655320" cy="28956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600" b="1" dirty="0" smtClean="0">
                <a:solidFill>
                  <a:schemeClr val="bg2">
                    <a:lumMod val="95000"/>
                  </a:schemeClr>
                </a:solidFill>
              </a:rPr>
              <a:t>UI</a:t>
            </a:r>
            <a:endParaRPr lang="en-US" sz="1600" b="1" dirty="0">
              <a:solidFill>
                <a:schemeClr val="bg2">
                  <a:lumMod val="95000"/>
                </a:schemeClr>
              </a:solidFill>
            </a:endParaRPr>
          </a:p>
        </p:txBody>
      </p:sp>
      <p:sp>
        <p:nvSpPr>
          <p:cNvPr id="10" name="Can 9"/>
          <p:cNvSpPr/>
          <p:nvPr/>
        </p:nvSpPr>
        <p:spPr>
          <a:xfrm>
            <a:off x="11567160" y="8134349"/>
            <a:ext cx="381000" cy="304800"/>
          </a:xfrm>
          <a:prstGeom prst="can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13001625" y="7379969"/>
            <a:ext cx="1325880" cy="105156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13016865" y="7379969"/>
            <a:ext cx="655320" cy="289560"/>
          </a:xfrm>
          <a:prstGeom prst="roundRect">
            <a:avLst/>
          </a:prstGeom>
          <a:solidFill>
            <a:schemeClr val="accent2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600" b="1" dirty="0" smtClean="0">
                <a:solidFill>
                  <a:schemeClr val="bg2">
                    <a:lumMod val="95000"/>
                  </a:schemeClr>
                </a:solidFill>
              </a:rPr>
              <a:t>API</a:t>
            </a:r>
            <a:endParaRPr lang="en-US" sz="1600" b="1" dirty="0">
              <a:solidFill>
                <a:schemeClr val="bg2">
                  <a:lumMod val="95000"/>
                </a:schemeClr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13672185" y="7379969"/>
            <a:ext cx="655320" cy="28956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600" b="1" dirty="0" smtClean="0">
                <a:solidFill>
                  <a:schemeClr val="bg2">
                    <a:lumMod val="95000"/>
                  </a:schemeClr>
                </a:solidFill>
              </a:rPr>
              <a:t>UI</a:t>
            </a:r>
            <a:endParaRPr lang="en-US" sz="1600" b="1" dirty="0">
              <a:solidFill>
                <a:schemeClr val="bg2">
                  <a:lumMod val="95000"/>
                </a:schemeClr>
              </a:solidFill>
            </a:endParaRPr>
          </a:p>
        </p:txBody>
      </p:sp>
      <p:sp>
        <p:nvSpPr>
          <p:cNvPr id="16" name="Can 15"/>
          <p:cNvSpPr/>
          <p:nvPr/>
        </p:nvSpPr>
        <p:spPr>
          <a:xfrm>
            <a:off x="13582650" y="8081009"/>
            <a:ext cx="381000" cy="304800"/>
          </a:xfrm>
          <a:prstGeom prst="can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15144750" y="8225790"/>
            <a:ext cx="1356360" cy="403860"/>
          </a:xfrm>
          <a:prstGeom prst="round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 err="1" smtClean="0">
                <a:solidFill>
                  <a:schemeClr val="bg2">
                    <a:lumMod val="75000"/>
                  </a:schemeClr>
                </a:solidFill>
              </a:rPr>
              <a:t>Logging</a:t>
            </a:r>
            <a:endParaRPr lang="en-US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15144750" y="8732520"/>
            <a:ext cx="1356360" cy="403860"/>
          </a:xfrm>
          <a:prstGeom prst="round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 smtClean="0">
                <a:solidFill>
                  <a:schemeClr val="bg2">
                    <a:lumMod val="75000"/>
                  </a:schemeClr>
                </a:solidFill>
              </a:rPr>
              <a:t>Cache</a:t>
            </a:r>
            <a:endParaRPr lang="en-US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15144750" y="8206740"/>
            <a:ext cx="213360" cy="40386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15144750" y="8732520"/>
            <a:ext cx="213360" cy="40386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15144750" y="7703820"/>
            <a:ext cx="1356360" cy="403860"/>
          </a:xfrm>
          <a:prstGeom prst="round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nl-NL" sz="1200" dirty="0" err="1" smtClean="0">
                <a:solidFill>
                  <a:schemeClr val="bg2">
                    <a:lumMod val="75000"/>
                  </a:schemeClr>
                </a:solidFill>
              </a:rPr>
              <a:t>Authentication</a:t>
            </a:r>
            <a:endParaRPr lang="en-US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15144750" y="7684770"/>
            <a:ext cx="213360" cy="40386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15144750" y="7197090"/>
            <a:ext cx="1356360" cy="403860"/>
          </a:xfrm>
          <a:prstGeom prst="round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nl-NL" sz="1200" dirty="0" smtClean="0">
                <a:solidFill>
                  <a:schemeClr val="bg2">
                    <a:lumMod val="75000"/>
                  </a:schemeClr>
                </a:solidFill>
              </a:rPr>
              <a:t>Notification</a:t>
            </a:r>
            <a:endParaRPr lang="en-US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15144750" y="7178040"/>
            <a:ext cx="213360" cy="40386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15144750" y="6709410"/>
            <a:ext cx="1356360" cy="403860"/>
          </a:xfrm>
          <a:prstGeom prst="round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nl-NL" sz="1200" dirty="0" err="1" smtClean="0">
                <a:solidFill>
                  <a:schemeClr val="bg2">
                    <a:lumMod val="75000"/>
                  </a:schemeClr>
                </a:solidFill>
              </a:rPr>
              <a:t>Usage</a:t>
            </a:r>
            <a:r>
              <a:rPr lang="nl-NL" sz="12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br>
              <a:rPr lang="nl-NL" sz="1200" dirty="0" smtClean="0">
                <a:solidFill>
                  <a:schemeClr val="bg2">
                    <a:lumMod val="75000"/>
                  </a:schemeClr>
                </a:solidFill>
              </a:rPr>
            </a:br>
            <a:r>
              <a:rPr lang="nl-NL" sz="1200" dirty="0" smtClean="0">
                <a:solidFill>
                  <a:schemeClr val="bg2">
                    <a:lumMod val="75000"/>
                  </a:schemeClr>
                </a:solidFill>
              </a:rPr>
              <a:t>Tracking</a:t>
            </a:r>
            <a:endParaRPr lang="en-US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15144750" y="6690360"/>
            <a:ext cx="213360" cy="40386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3940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Example</a:t>
            </a:r>
            <a:r>
              <a:rPr lang="nl-NL" dirty="0" smtClean="0"/>
              <a:t> system </a:t>
            </a:r>
            <a:r>
              <a:rPr lang="nl-NL" dirty="0" err="1" smtClean="0"/>
              <a:t>architecture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286000" y="7071360"/>
            <a:ext cx="12100560" cy="76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Microservices Platform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2286000" y="5033010"/>
            <a:ext cx="1325880" cy="105156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2956560" y="5033010"/>
            <a:ext cx="655320" cy="289560"/>
          </a:xfrm>
          <a:prstGeom prst="roundRect">
            <a:avLst/>
          </a:prstGeom>
          <a:solidFill>
            <a:schemeClr val="accent2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600" b="1" dirty="0" smtClean="0">
                <a:solidFill>
                  <a:schemeClr val="bg2">
                    <a:lumMod val="95000"/>
                  </a:schemeClr>
                </a:solidFill>
              </a:rPr>
              <a:t>API</a:t>
            </a:r>
            <a:endParaRPr lang="en-US" sz="1600" b="1" dirty="0">
              <a:solidFill>
                <a:schemeClr val="bg2">
                  <a:lumMod val="95000"/>
                </a:schemeClr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4709160" y="5604510"/>
            <a:ext cx="655320" cy="105156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4709160" y="5604510"/>
            <a:ext cx="655320" cy="289560"/>
          </a:xfrm>
          <a:prstGeom prst="roundRect">
            <a:avLst/>
          </a:prstGeom>
          <a:solidFill>
            <a:schemeClr val="accent2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600" b="1" dirty="0" smtClean="0">
                <a:solidFill>
                  <a:schemeClr val="bg2">
                    <a:lumMod val="95000"/>
                  </a:schemeClr>
                </a:solidFill>
              </a:rPr>
              <a:t>API</a:t>
            </a:r>
            <a:endParaRPr lang="en-US" sz="1600" b="1" dirty="0">
              <a:solidFill>
                <a:schemeClr val="bg2">
                  <a:lumMod val="95000"/>
                </a:schemeClr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13030200" y="5943600"/>
            <a:ext cx="1356360" cy="403860"/>
          </a:xfrm>
          <a:prstGeom prst="round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 err="1" smtClean="0">
                <a:solidFill>
                  <a:schemeClr val="tx2"/>
                </a:solidFill>
              </a:rPr>
              <a:t>Logging</a:t>
            </a:r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13030200" y="6450330"/>
            <a:ext cx="1356360" cy="403860"/>
          </a:xfrm>
          <a:prstGeom prst="round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 smtClean="0">
                <a:solidFill>
                  <a:schemeClr val="tx2"/>
                </a:solidFill>
              </a:rPr>
              <a:t>Cache</a:t>
            </a:r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13030200" y="5924550"/>
            <a:ext cx="213360" cy="40386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13030200" y="6450330"/>
            <a:ext cx="213360" cy="40386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15" name="Cloud 14"/>
          <p:cNvSpPr/>
          <p:nvPr/>
        </p:nvSpPr>
        <p:spPr>
          <a:xfrm>
            <a:off x="6918960" y="1661160"/>
            <a:ext cx="5577840" cy="2057400"/>
          </a:xfrm>
          <a:prstGeom prst="cloud">
            <a:avLst/>
          </a:prstGeom>
          <a:solidFill>
            <a:schemeClr val="bg2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8336280" y="2164080"/>
            <a:ext cx="655320" cy="105156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8336280" y="2164080"/>
            <a:ext cx="655320" cy="289560"/>
          </a:xfrm>
          <a:prstGeom prst="roundRect">
            <a:avLst/>
          </a:prstGeom>
          <a:solidFill>
            <a:schemeClr val="accent2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600" b="1" dirty="0" smtClean="0">
                <a:solidFill>
                  <a:schemeClr val="bg2">
                    <a:lumMod val="95000"/>
                  </a:schemeClr>
                </a:solidFill>
              </a:rPr>
              <a:t>API</a:t>
            </a:r>
            <a:endParaRPr lang="en-US" sz="1600" b="1" dirty="0">
              <a:solidFill>
                <a:schemeClr val="bg2">
                  <a:lumMod val="95000"/>
                </a:schemeClr>
              </a:solidFill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10319385" y="2164080"/>
            <a:ext cx="655320" cy="105156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10319385" y="2164080"/>
            <a:ext cx="655320" cy="289560"/>
          </a:xfrm>
          <a:prstGeom prst="roundRect">
            <a:avLst/>
          </a:prstGeom>
          <a:solidFill>
            <a:schemeClr val="accent2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600" b="1" dirty="0" smtClean="0">
                <a:solidFill>
                  <a:schemeClr val="bg2">
                    <a:lumMod val="95000"/>
                  </a:schemeClr>
                </a:solidFill>
              </a:rPr>
              <a:t>API</a:t>
            </a:r>
            <a:endParaRPr lang="en-US" sz="1600" b="1" dirty="0">
              <a:solidFill>
                <a:schemeClr val="bg2">
                  <a:lumMod val="95000"/>
                </a:schemeClr>
              </a:solidFill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2301240" y="5033010"/>
            <a:ext cx="655320" cy="28956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600" b="1" dirty="0" smtClean="0">
                <a:solidFill>
                  <a:schemeClr val="bg2">
                    <a:lumMod val="95000"/>
                  </a:schemeClr>
                </a:solidFill>
              </a:rPr>
              <a:t>UI</a:t>
            </a:r>
            <a:endParaRPr lang="en-US" sz="1600" b="1" dirty="0">
              <a:solidFill>
                <a:schemeClr val="bg2">
                  <a:lumMod val="95000"/>
                </a:schemeClr>
              </a:solidFill>
            </a:endParaRPr>
          </a:p>
        </p:txBody>
      </p:sp>
      <p:sp>
        <p:nvSpPr>
          <p:cNvPr id="21" name="Rectangular Callout 20"/>
          <p:cNvSpPr/>
          <p:nvPr/>
        </p:nvSpPr>
        <p:spPr>
          <a:xfrm>
            <a:off x="182880" y="4591050"/>
            <a:ext cx="1211580" cy="647700"/>
          </a:xfrm>
          <a:prstGeom prst="wedgeRectCallout">
            <a:avLst>
              <a:gd name="adj1" fmla="val 128224"/>
              <a:gd name="adj2" fmla="val 46029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400" dirty="0" smtClean="0"/>
              <a:t>HTML 5 Web Component</a:t>
            </a:r>
            <a:endParaRPr lang="en-US" sz="1400" dirty="0"/>
          </a:p>
        </p:txBody>
      </p:sp>
      <p:sp>
        <p:nvSpPr>
          <p:cNvPr id="22" name="Rectangular Callout 21"/>
          <p:cNvSpPr/>
          <p:nvPr/>
        </p:nvSpPr>
        <p:spPr>
          <a:xfrm>
            <a:off x="2857500" y="4221480"/>
            <a:ext cx="754380" cy="449580"/>
          </a:xfrm>
          <a:prstGeom prst="wedgeRectCallout">
            <a:avLst>
              <a:gd name="adj1" fmla="val -1336"/>
              <a:gd name="adj2" fmla="val 154264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400" dirty="0" smtClean="0"/>
              <a:t>REST/JSON</a:t>
            </a:r>
            <a:endParaRPr lang="en-US" sz="1400" dirty="0"/>
          </a:p>
        </p:txBody>
      </p:sp>
      <p:sp>
        <p:nvSpPr>
          <p:cNvPr id="23" name="Can 22"/>
          <p:cNvSpPr/>
          <p:nvPr/>
        </p:nvSpPr>
        <p:spPr>
          <a:xfrm>
            <a:off x="3093720" y="5684520"/>
            <a:ext cx="381000" cy="304800"/>
          </a:xfrm>
          <a:prstGeom prst="can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/>
          <p:cNvSpPr/>
          <p:nvPr/>
        </p:nvSpPr>
        <p:spPr>
          <a:xfrm>
            <a:off x="13030200" y="5421630"/>
            <a:ext cx="1356360" cy="403860"/>
          </a:xfrm>
          <a:prstGeom prst="round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nl-NL" sz="1200" dirty="0" err="1" smtClean="0">
                <a:solidFill>
                  <a:schemeClr val="tx2"/>
                </a:solidFill>
              </a:rPr>
              <a:t>Authentication</a:t>
            </a:r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13030200" y="5402580"/>
            <a:ext cx="213360" cy="40386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6797040" y="5033010"/>
            <a:ext cx="1325880" cy="105156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ounded Rectangle 29"/>
          <p:cNvSpPr/>
          <p:nvPr/>
        </p:nvSpPr>
        <p:spPr>
          <a:xfrm>
            <a:off x="6812280" y="5033010"/>
            <a:ext cx="655320" cy="289560"/>
          </a:xfrm>
          <a:prstGeom prst="roundRect">
            <a:avLst/>
          </a:prstGeom>
          <a:solidFill>
            <a:schemeClr val="accent2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600" b="1" dirty="0" smtClean="0">
                <a:solidFill>
                  <a:schemeClr val="bg2">
                    <a:lumMod val="95000"/>
                  </a:schemeClr>
                </a:solidFill>
              </a:rPr>
              <a:t>API</a:t>
            </a:r>
            <a:endParaRPr lang="en-US" sz="1600" b="1" dirty="0">
              <a:solidFill>
                <a:schemeClr val="bg2">
                  <a:lumMod val="95000"/>
                </a:schemeClr>
              </a:solidFill>
            </a:endParaRPr>
          </a:p>
        </p:txBody>
      </p:sp>
      <p:sp>
        <p:nvSpPr>
          <p:cNvPr id="31" name="Rounded Rectangle 30"/>
          <p:cNvSpPr/>
          <p:nvPr/>
        </p:nvSpPr>
        <p:spPr>
          <a:xfrm>
            <a:off x="7467600" y="5033010"/>
            <a:ext cx="655320" cy="28956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600" b="1" dirty="0" smtClean="0">
                <a:solidFill>
                  <a:schemeClr val="bg2">
                    <a:lumMod val="95000"/>
                  </a:schemeClr>
                </a:solidFill>
              </a:rPr>
              <a:t>UI</a:t>
            </a:r>
            <a:endParaRPr lang="en-US" sz="1600" b="1" dirty="0">
              <a:solidFill>
                <a:schemeClr val="bg2">
                  <a:lumMod val="95000"/>
                </a:schemeClr>
              </a:solidFill>
            </a:endParaRPr>
          </a:p>
        </p:txBody>
      </p:sp>
      <p:sp>
        <p:nvSpPr>
          <p:cNvPr id="33" name="Rectangular Callout 32"/>
          <p:cNvSpPr/>
          <p:nvPr/>
        </p:nvSpPr>
        <p:spPr>
          <a:xfrm>
            <a:off x="3474720" y="6301740"/>
            <a:ext cx="994410" cy="575310"/>
          </a:xfrm>
          <a:prstGeom prst="wedgeRectCallout">
            <a:avLst>
              <a:gd name="adj1" fmla="val 96957"/>
              <a:gd name="adj2" fmla="val -31952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400" dirty="0" smtClean="0"/>
              <a:t>Java / Spring Boot</a:t>
            </a:r>
            <a:endParaRPr lang="en-US" sz="1400" dirty="0"/>
          </a:p>
        </p:txBody>
      </p:sp>
      <p:sp>
        <p:nvSpPr>
          <p:cNvPr id="34" name="Rectangular Callout 33"/>
          <p:cNvSpPr/>
          <p:nvPr/>
        </p:nvSpPr>
        <p:spPr>
          <a:xfrm>
            <a:off x="5844540" y="6246495"/>
            <a:ext cx="1150620" cy="685800"/>
          </a:xfrm>
          <a:prstGeom prst="wedgeRectCallout">
            <a:avLst>
              <a:gd name="adj1" fmla="val 52522"/>
              <a:gd name="adj2" fmla="val -107958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400" dirty="0" err="1" smtClean="0"/>
              <a:t>NodeJS</a:t>
            </a:r>
            <a:r>
              <a:rPr lang="nl-NL" sz="1400" dirty="0" smtClean="0"/>
              <a:t> &amp; Express &amp; </a:t>
            </a:r>
            <a:r>
              <a:rPr lang="nl-NL" sz="1400" dirty="0" err="1" smtClean="0"/>
              <a:t>MongoDB</a:t>
            </a:r>
            <a:endParaRPr lang="en-US" sz="1400" dirty="0"/>
          </a:p>
        </p:txBody>
      </p:sp>
      <p:sp>
        <p:nvSpPr>
          <p:cNvPr id="35" name="Rectangular Callout 34"/>
          <p:cNvSpPr/>
          <p:nvPr/>
        </p:nvSpPr>
        <p:spPr>
          <a:xfrm>
            <a:off x="14820900" y="6652260"/>
            <a:ext cx="647700" cy="323850"/>
          </a:xfrm>
          <a:prstGeom prst="wedgeRectCallout">
            <a:avLst>
              <a:gd name="adj1" fmla="val -128609"/>
              <a:gd name="adj2" fmla="val -45736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400" dirty="0" err="1" smtClean="0"/>
              <a:t>Redis</a:t>
            </a:r>
            <a:endParaRPr lang="en-US" sz="1400" dirty="0"/>
          </a:p>
        </p:txBody>
      </p:sp>
      <p:sp>
        <p:nvSpPr>
          <p:cNvPr id="36" name="Rectangular Callout 35"/>
          <p:cNvSpPr/>
          <p:nvPr/>
        </p:nvSpPr>
        <p:spPr>
          <a:xfrm>
            <a:off x="7791450" y="4290060"/>
            <a:ext cx="918210" cy="449580"/>
          </a:xfrm>
          <a:prstGeom prst="wedgeRectCallout">
            <a:avLst>
              <a:gd name="adj1" fmla="val -29552"/>
              <a:gd name="adj2" fmla="val 123756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400" dirty="0" smtClean="0"/>
              <a:t>Widgets</a:t>
            </a:r>
            <a:endParaRPr lang="en-US" sz="1400" dirty="0"/>
          </a:p>
        </p:txBody>
      </p:sp>
      <p:sp>
        <p:nvSpPr>
          <p:cNvPr id="38" name="Rectangular Callout 37"/>
          <p:cNvSpPr/>
          <p:nvPr/>
        </p:nvSpPr>
        <p:spPr>
          <a:xfrm>
            <a:off x="6419850" y="4141470"/>
            <a:ext cx="754380" cy="449580"/>
          </a:xfrm>
          <a:prstGeom prst="wedgeRectCallout">
            <a:avLst>
              <a:gd name="adj1" fmla="val 33007"/>
              <a:gd name="adj2" fmla="val 164434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400" dirty="0" smtClean="0"/>
              <a:t>REST/JSON</a:t>
            </a:r>
            <a:endParaRPr lang="en-US" sz="1400" dirty="0"/>
          </a:p>
        </p:txBody>
      </p:sp>
      <p:sp>
        <p:nvSpPr>
          <p:cNvPr id="40" name="Rounded Rectangle 39"/>
          <p:cNvSpPr/>
          <p:nvPr/>
        </p:nvSpPr>
        <p:spPr>
          <a:xfrm>
            <a:off x="4686300" y="8202930"/>
            <a:ext cx="4914900" cy="403860"/>
          </a:xfrm>
          <a:prstGeom prst="round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2000" dirty="0" smtClean="0">
                <a:solidFill>
                  <a:schemeClr val="tx2"/>
                </a:solidFill>
              </a:rPr>
              <a:t>Storage</a:t>
            </a:r>
            <a:endParaRPr lang="en-US" sz="2000" dirty="0">
              <a:solidFill>
                <a:schemeClr val="tx2"/>
              </a:solidFill>
            </a:endParaRPr>
          </a:p>
        </p:txBody>
      </p:sp>
      <p:sp>
        <p:nvSpPr>
          <p:cNvPr id="42" name="Up Arrow 41"/>
          <p:cNvSpPr/>
          <p:nvPr/>
        </p:nvSpPr>
        <p:spPr>
          <a:xfrm>
            <a:off x="6918960" y="7816215"/>
            <a:ext cx="565785" cy="47625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Can 42"/>
          <p:cNvSpPr/>
          <p:nvPr/>
        </p:nvSpPr>
        <p:spPr>
          <a:xfrm>
            <a:off x="7378065" y="5734050"/>
            <a:ext cx="381000" cy="304800"/>
          </a:xfrm>
          <a:prstGeom prst="can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Freeform 43"/>
          <p:cNvSpPr/>
          <p:nvPr/>
        </p:nvSpPr>
        <p:spPr>
          <a:xfrm>
            <a:off x="3474720" y="5547360"/>
            <a:ext cx="1234440" cy="217184"/>
          </a:xfrm>
          <a:custGeom>
            <a:avLst/>
            <a:gdLst>
              <a:gd name="connsiteX0" fmla="*/ 0 w 1234440"/>
              <a:gd name="connsiteY0" fmla="*/ 0 h 217184"/>
              <a:gd name="connsiteX1" fmla="*/ 594360 w 1234440"/>
              <a:gd name="connsiteY1" fmla="*/ 198120 h 217184"/>
              <a:gd name="connsiteX2" fmla="*/ 1234440 w 1234440"/>
              <a:gd name="connsiteY2" fmla="*/ 198120 h 217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34440" h="217184">
                <a:moveTo>
                  <a:pt x="0" y="0"/>
                </a:moveTo>
                <a:cubicBezTo>
                  <a:pt x="194310" y="82550"/>
                  <a:pt x="388620" y="165100"/>
                  <a:pt x="594360" y="198120"/>
                </a:cubicBezTo>
                <a:cubicBezTo>
                  <a:pt x="800100" y="231140"/>
                  <a:pt x="1017270" y="214630"/>
                  <a:pt x="1234440" y="198120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reeform 44"/>
          <p:cNvSpPr/>
          <p:nvPr/>
        </p:nvSpPr>
        <p:spPr>
          <a:xfrm>
            <a:off x="3520440" y="4926331"/>
            <a:ext cx="3307080" cy="529589"/>
          </a:xfrm>
          <a:custGeom>
            <a:avLst/>
            <a:gdLst>
              <a:gd name="connsiteX0" fmla="*/ 0 w 3307080"/>
              <a:gd name="connsiteY0" fmla="*/ 529589 h 529589"/>
              <a:gd name="connsiteX1" fmla="*/ 1645920 w 3307080"/>
              <a:gd name="connsiteY1" fmla="*/ 11429 h 529589"/>
              <a:gd name="connsiteX2" fmla="*/ 3307080 w 3307080"/>
              <a:gd name="connsiteY2" fmla="*/ 209549 h 5295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307080" h="529589">
                <a:moveTo>
                  <a:pt x="0" y="529589"/>
                </a:moveTo>
                <a:cubicBezTo>
                  <a:pt x="547370" y="297179"/>
                  <a:pt x="1094740" y="64769"/>
                  <a:pt x="1645920" y="11429"/>
                </a:cubicBezTo>
                <a:cubicBezTo>
                  <a:pt x="2197100" y="-41911"/>
                  <a:pt x="3083560" y="102869"/>
                  <a:pt x="3307080" y="209549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Freeform 45"/>
          <p:cNvSpPr/>
          <p:nvPr/>
        </p:nvSpPr>
        <p:spPr>
          <a:xfrm>
            <a:off x="7223760" y="4803795"/>
            <a:ext cx="2849880" cy="1551285"/>
          </a:xfrm>
          <a:custGeom>
            <a:avLst/>
            <a:gdLst>
              <a:gd name="connsiteX0" fmla="*/ 2849880 w 2849880"/>
              <a:gd name="connsiteY0" fmla="*/ 1551285 h 1551285"/>
              <a:gd name="connsiteX1" fmla="*/ 1310640 w 2849880"/>
              <a:gd name="connsiteY1" fmla="*/ 194925 h 1551285"/>
              <a:gd name="connsiteX2" fmla="*/ 243840 w 2849880"/>
              <a:gd name="connsiteY2" fmla="*/ 12045 h 1551285"/>
              <a:gd name="connsiteX3" fmla="*/ 0 w 2849880"/>
              <a:gd name="connsiteY3" fmla="*/ 225405 h 1551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9880" h="1551285">
                <a:moveTo>
                  <a:pt x="2849880" y="1551285"/>
                </a:moveTo>
                <a:cubicBezTo>
                  <a:pt x="2297430" y="1001375"/>
                  <a:pt x="1744980" y="451465"/>
                  <a:pt x="1310640" y="194925"/>
                </a:cubicBezTo>
                <a:cubicBezTo>
                  <a:pt x="876300" y="-61615"/>
                  <a:pt x="462280" y="6965"/>
                  <a:pt x="243840" y="12045"/>
                </a:cubicBezTo>
                <a:cubicBezTo>
                  <a:pt x="25400" y="17125"/>
                  <a:pt x="12700" y="121265"/>
                  <a:pt x="0" y="225405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Freeform 47"/>
          <p:cNvSpPr/>
          <p:nvPr/>
        </p:nvSpPr>
        <p:spPr>
          <a:xfrm>
            <a:off x="5242560" y="2290629"/>
            <a:ext cx="3108960" cy="3851091"/>
          </a:xfrm>
          <a:custGeom>
            <a:avLst/>
            <a:gdLst>
              <a:gd name="connsiteX0" fmla="*/ 0 w 3108960"/>
              <a:gd name="connsiteY0" fmla="*/ 3851091 h 3851091"/>
              <a:gd name="connsiteX1" fmla="*/ 883920 w 3108960"/>
              <a:gd name="connsiteY1" fmla="*/ 2860491 h 3851091"/>
              <a:gd name="connsiteX2" fmla="*/ 304800 w 3108960"/>
              <a:gd name="connsiteY2" fmla="*/ 437331 h 3851091"/>
              <a:gd name="connsiteX3" fmla="*/ 3108960 w 3108960"/>
              <a:gd name="connsiteY3" fmla="*/ 10611 h 3851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08960" h="3851091">
                <a:moveTo>
                  <a:pt x="0" y="3851091"/>
                </a:moveTo>
                <a:cubicBezTo>
                  <a:pt x="416560" y="3640271"/>
                  <a:pt x="833120" y="3429451"/>
                  <a:pt x="883920" y="2860491"/>
                </a:cubicBezTo>
                <a:cubicBezTo>
                  <a:pt x="934720" y="2291531"/>
                  <a:pt x="-66040" y="912311"/>
                  <a:pt x="304800" y="437331"/>
                </a:cubicBezTo>
                <a:cubicBezTo>
                  <a:pt x="675640" y="-37649"/>
                  <a:pt x="1892300" y="-13519"/>
                  <a:pt x="3108960" y="10611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Up Arrow 48"/>
          <p:cNvSpPr/>
          <p:nvPr/>
        </p:nvSpPr>
        <p:spPr>
          <a:xfrm>
            <a:off x="2778444" y="5989320"/>
            <a:ext cx="282892" cy="1148715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Up Arrow 49"/>
          <p:cNvSpPr/>
          <p:nvPr/>
        </p:nvSpPr>
        <p:spPr>
          <a:xfrm>
            <a:off x="7060406" y="5989320"/>
            <a:ext cx="282892" cy="1148715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ular Callout 50"/>
          <p:cNvSpPr/>
          <p:nvPr/>
        </p:nvSpPr>
        <p:spPr>
          <a:xfrm>
            <a:off x="1017270" y="6301740"/>
            <a:ext cx="1268730" cy="449580"/>
          </a:xfrm>
          <a:prstGeom prst="wedgeRectCallout">
            <a:avLst>
              <a:gd name="adj1" fmla="val 66149"/>
              <a:gd name="adj2" fmla="val -150821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400" dirty="0" smtClean="0"/>
              <a:t>Python &amp; </a:t>
            </a:r>
            <a:r>
              <a:rPr lang="nl-NL" sz="1400" dirty="0" err="1" smtClean="0"/>
              <a:t>MySQL</a:t>
            </a:r>
            <a:endParaRPr lang="en-US" sz="1400" dirty="0"/>
          </a:p>
        </p:txBody>
      </p:sp>
      <p:sp>
        <p:nvSpPr>
          <p:cNvPr id="52" name="Rectangular Callout 51"/>
          <p:cNvSpPr/>
          <p:nvPr/>
        </p:nvSpPr>
        <p:spPr>
          <a:xfrm>
            <a:off x="5078730" y="5033010"/>
            <a:ext cx="754380" cy="449580"/>
          </a:xfrm>
          <a:prstGeom prst="wedgeRectCallout">
            <a:avLst>
              <a:gd name="adj1" fmla="val -19518"/>
              <a:gd name="adj2" fmla="val 10341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400" dirty="0" smtClean="0"/>
              <a:t>REST/JSON</a:t>
            </a:r>
            <a:endParaRPr lang="en-US" sz="1400" dirty="0"/>
          </a:p>
        </p:txBody>
      </p:sp>
      <p:sp>
        <p:nvSpPr>
          <p:cNvPr id="53" name="Cube 52"/>
          <p:cNvSpPr/>
          <p:nvPr/>
        </p:nvSpPr>
        <p:spPr>
          <a:xfrm>
            <a:off x="10212704" y="6751320"/>
            <a:ext cx="2047875" cy="1855470"/>
          </a:xfrm>
          <a:prstGeom prst="cub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 err="1" smtClean="0"/>
              <a:t>WebLogic</a:t>
            </a:r>
            <a:r>
              <a:rPr lang="nl-NL" dirty="0" smtClean="0"/>
              <a:t> &amp; Oracle Database</a:t>
            </a:r>
            <a:endParaRPr lang="en-US" dirty="0"/>
          </a:p>
        </p:txBody>
      </p:sp>
      <p:sp>
        <p:nvSpPr>
          <p:cNvPr id="26" name="Rounded Rectangle 25"/>
          <p:cNvSpPr/>
          <p:nvPr/>
        </p:nvSpPr>
        <p:spPr>
          <a:xfrm>
            <a:off x="9898380" y="5802630"/>
            <a:ext cx="655320" cy="105156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/>
          <p:cNvSpPr/>
          <p:nvPr/>
        </p:nvSpPr>
        <p:spPr>
          <a:xfrm>
            <a:off x="10319385" y="5924550"/>
            <a:ext cx="1832610" cy="105156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 err="1" smtClean="0"/>
              <a:t>Legacy</a:t>
            </a:r>
            <a:r>
              <a:rPr lang="nl-NL" dirty="0" smtClean="0"/>
              <a:t> Application</a:t>
            </a:r>
            <a:endParaRPr lang="en-US" dirty="0"/>
          </a:p>
        </p:txBody>
      </p:sp>
      <p:sp>
        <p:nvSpPr>
          <p:cNvPr id="25" name="Rounded Rectangle 24"/>
          <p:cNvSpPr/>
          <p:nvPr/>
        </p:nvSpPr>
        <p:spPr>
          <a:xfrm>
            <a:off x="9898380" y="5821680"/>
            <a:ext cx="655320" cy="289560"/>
          </a:xfrm>
          <a:prstGeom prst="roundRect">
            <a:avLst/>
          </a:prstGeom>
          <a:solidFill>
            <a:schemeClr val="accent2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600" b="1" dirty="0" smtClean="0">
                <a:solidFill>
                  <a:schemeClr val="bg2">
                    <a:lumMod val="95000"/>
                  </a:schemeClr>
                </a:solidFill>
              </a:rPr>
              <a:t>API</a:t>
            </a:r>
            <a:endParaRPr lang="en-US" sz="1600" b="1" dirty="0">
              <a:solidFill>
                <a:schemeClr val="bg2">
                  <a:lumMod val="95000"/>
                </a:schemeClr>
              </a:solidFill>
            </a:endParaRPr>
          </a:p>
        </p:txBody>
      </p:sp>
      <p:sp>
        <p:nvSpPr>
          <p:cNvPr id="39" name="Rounded Rectangle 38"/>
          <p:cNvSpPr/>
          <p:nvPr/>
        </p:nvSpPr>
        <p:spPr>
          <a:xfrm>
            <a:off x="11235690" y="5560695"/>
            <a:ext cx="1131570" cy="55245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UI</a:t>
            </a:r>
            <a:endParaRPr lang="en-US" dirty="0"/>
          </a:p>
        </p:txBody>
      </p:sp>
      <p:sp>
        <p:nvSpPr>
          <p:cNvPr id="54" name="Rectangular Callout 53"/>
          <p:cNvSpPr/>
          <p:nvPr/>
        </p:nvSpPr>
        <p:spPr>
          <a:xfrm>
            <a:off x="8416290" y="6145530"/>
            <a:ext cx="1150620" cy="685800"/>
          </a:xfrm>
          <a:prstGeom prst="wedgeRectCallout">
            <a:avLst>
              <a:gd name="adj1" fmla="val 93582"/>
              <a:gd name="adj2" fmla="val 3153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400" dirty="0" err="1" smtClean="0"/>
              <a:t>Strangler</a:t>
            </a:r>
            <a:endParaRPr lang="en-US" sz="1400" dirty="0"/>
          </a:p>
        </p:txBody>
      </p:sp>
      <p:sp>
        <p:nvSpPr>
          <p:cNvPr id="55" name="Rectangular Callout 54"/>
          <p:cNvSpPr/>
          <p:nvPr/>
        </p:nvSpPr>
        <p:spPr>
          <a:xfrm>
            <a:off x="7312818" y="3215640"/>
            <a:ext cx="1150620" cy="502920"/>
          </a:xfrm>
          <a:prstGeom prst="wedgeRectCallout">
            <a:avLst>
              <a:gd name="adj1" fmla="val 52522"/>
              <a:gd name="adj2" fmla="val -107958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400" dirty="0" err="1" smtClean="0"/>
              <a:t>NodeJS</a:t>
            </a:r>
            <a:r>
              <a:rPr lang="nl-NL" sz="1400" dirty="0" smtClean="0"/>
              <a:t> &amp; Express </a:t>
            </a:r>
            <a:endParaRPr lang="en-US" sz="1400" dirty="0"/>
          </a:p>
        </p:txBody>
      </p:sp>
      <p:sp>
        <p:nvSpPr>
          <p:cNvPr id="58" name="Rounded Rectangle 57"/>
          <p:cNvSpPr/>
          <p:nvPr/>
        </p:nvSpPr>
        <p:spPr>
          <a:xfrm>
            <a:off x="13030200" y="4914900"/>
            <a:ext cx="1356360" cy="403860"/>
          </a:xfrm>
          <a:prstGeom prst="round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nl-NL" sz="1200" dirty="0" smtClean="0">
                <a:solidFill>
                  <a:schemeClr val="tx2"/>
                </a:solidFill>
              </a:rPr>
              <a:t>Notification</a:t>
            </a:r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59" name="Rounded Rectangle 58"/>
          <p:cNvSpPr/>
          <p:nvPr/>
        </p:nvSpPr>
        <p:spPr>
          <a:xfrm>
            <a:off x="13030200" y="4895850"/>
            <a:ext cx="213360" cy="40386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60" name="Rounded Rectangle 59"/>
          <p:cNvSpPr/>
          <p:nvPr/>
        </p:nvSpPr>
        <p:spPr>
          <a:xfrm>
            <a:off x="13030200" y="4427220"/>
            <a:ext cx="1356360" cy="403860"/>
          </a:xfrm>
          <a:prstGeom prst="round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nl-NL" sz="1200" dirty="0" err="1" smtClean="0">
                <a:solidFill>
                  <a:schemeClr val="tx2"/>
                </a:solidFill>
              </a:rPr>
              <a:t>Usage</a:t>
            </a:r>
            <a:r>
              <a:rPr lang="nl-NL" sz="1200" dirty="0" smtClean="0">
                <a:solidFill>
                  <a:schemeClr val="tx2"/>
                </a:solidFill>
              </a:rPr>
              <a:t> </a:t>
            </a:r>
            <a:br>
              <a:rPr lang="nl-NL" sz="1200" dirty="0" smtClean="0">
                <a:solidFill>
                  <a:schemeClr val="tx2"/>
                </a:solidFill>
              </a:rPr>
            </a:br>
            <a:r>
              <a:rPr lang="nl-NL" sz="1200" dirty="0" smtClean="0">
                <a:solidFill>
                  <a:schemeClr val="tx2"/>
                </a:solidFill>
              </a:rPr>
              <a:t>Tracking</a:t>
            </a:r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61" name="Rounded Rectangle 60"/>
          <p:cNvSpPr/>
          <p:nvPr/>
        </p:nvSpPr>
        <p:spPr>
          <a:xfrm>
            <a:off x="13030200" y="4408170"/>
            <a:ext cx="213360" cy="40386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5729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Agenda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17701" y="2603501"/>
            <a:ext cx="13200379" cy="57277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Introduction of  </a:t>
            </a:r>
            <a:r>
              <a:rPr lang="en-US" dirty="0" err="1"/>
              <a:t>microservices</a:t>
            </a:r>
            <a:r>
              <a:rPr lang="en-US" dirty="0"/>
              <a:t> </a:t>
            </a:r>
            <a:r>
              <a:rPr lang="en-US" dirty="0" smtClean="0"/>
              <a:t>- objectives</a:t>
            </a:r>
            <a:r>
              <a:rPr lang="en-US" dirty="0"/>
              <a:t>, </a:t>
            </a:r>
            <a:r>
              <a:rPr lang="en-US" dirty="0" smtClean="0"/>
              <a:t>traits, implementation</a:t>
            </a:r>
            <a:endParaRPr lang="en-US" dirty="0"/>
          </a:p>
          <a:p>
            <a:r>
              <a:rPr lang="en-US" dirty="0" smtClean="0"/>
              <a:t>The making of a </a:t>
            </a:r>
            <a:r>
              <a:rPr lang="en-US" dirty="0" err="1" smtClean="0"/>
              <a:t>microservice</a:t>
            </a:r>
            <a:r>
              <a:rPr lang="en-US" dirty="0" smtClean="0"/>
              <a:t> (demo)</a:t>
            </a:r>
            <a:endParaRPr lang="en-US" dirty="0"/>
          </a:p>
          <a:p>
            <a:r>
              <a:rPr lang="en-US" dirty="0" smtClean="0"/>
              <a:t>The </a:t>
            </a:r>
            <a:r>
              <a:rPr lang="en-US" dirty="0" err="1" smtClean="0"/>
              <a:t>microservices</a:t>
            </a:r>
            <a:r>
              <a:rPr lang="en-US" dirty="0" smtClean="0"/>
              <a:t> platform - generic capabilities</a:t>
            </a:r>
          </a:p>
          <a:p>
            <a:r>
              <a:rPr lang="en-US" dirty="0" smtClean="0"/>
              <a:t>Using events for decoupled interaction and workflow choreography</a:t>
            </a:r>
          </a:p>
          <a:p>
            <a:r>
              <a:rPr lang="en-US" dirty="0" smtClean="0"/>
              <a:t>Introduction of Apache Kafka for implementing the Event Bus</a:t>
            </a:r>
            <a:endParaRPr lang="en-US" dirty="0"/>
          </a:p>
          <a:p>
            <a:pPr lvl="1"/>
            <a:r>
              <a:rPr lang="nl-NL" dirty="0" smtClean="0"/>
              <a:t>Microservices </a:t>
            </a:r>
            <a:r>
              <a:rPr lang="nl-NL" dirty="0" err="1" smtClean="0"/>
              <a:t>and</a:t>
            </a:r>
            <a:r>
              <a:rPr lang="nl-NL" dirty="0" smtClean="0"/>
              <a:t> Event Bus in a </a:t>
            </a:r>
            <a:r>
              <a:rPr lang="nl-NL" dirty="0" err="1" smtClean="0"/>
              <a:t>hybrid</a:t>
            </a:r>
            <a:r>
              <a:rPr lang="nl-NL" dirty="0" smtClean="0"/>
              <a:t> </a:t>
            </a:r>
            <a:r>
              <a:rPr lang="nl-NL" dirty="0" err="1" smtClean="0"/>
              <a:t>world</a:t>
            </a:r>
            <a:r>
              <a:rPr lang="nl-NL" dirty="0" smtClean="0"/>
              <a:t> – cross on-</a:t>
            </a:r>
            <a:r>
              <a:rPr lang="nl-NL" dirty="0" err="1" smtClean="0"/>
              <a:t>premises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clouds</a:t>
            </a:r>
            <a:endParaRPr lang="en-US" dirty="0"/>
          </a:p>
          <a:p>
            <a:r>
              <a:rPr lang="nl-NL" dirty="0" err="1" smtClean="0"/>
              <a:t>Implementing</a:t>
            </a:r>
            <a:r>
              <a:rPr lang="nl-NL" dirty="0" smtClean="0"/>
              <a:t> a </a:t>
            </a:r>
            <a:r>
              <a:rPr lang="nl-NL" dirty="0" err="1" smtClean="0"/>
              <a:t>multi</a:t>
            </a:r>
            <a:r>
              <a:rPr lang="nl-NL" dirty="0" smtClean="0"/>
              <a:t>-microservice workflow </a:t>
            </a:r>
            <a:r>
              <a:rPr lang="nl-NL" dirty="0" err="1" smtClean="0"/>
              <a:t>with</a:t>
            </a:r>
            <a:r>
              <a:rPr lang="nl-NL" dirty="0" smtClean="0"/>
              <a:t> event </a:t>
            </a:r>
            <a:r>
              <a:rPr lang="nl-NL" dirty="0" err="1" smtClean="0"/>
              <a:t>based</a:t>
            </a:r>
            <a:r>
              <a:rPr lang="nl-NL" dirty="0" smtClean="0"/>
              <a:t> </a:t>
            </a:r>
            <a:r>
              <a:rPr lang="nl-NL" dirty="0" err="1" smtClean="0"/>
              <a:t>choreography</a:t>
            </a:r>
            <a:endParaRPr lang="nl-NL" dirty="0" smtClean="0"/>
          </a:p>
          <a:p>
            <a:pPr lvl="1"/>
            <a:r>
              <a:rPr lang="nl-NL" dirty="0" smtClean="0"/>
              <a:t>Design, </a:t>
            </a:r>
            <a:r>
              <a:rPr lang="nl-NL" dirty="0" err="1" smtClean="0"/>
              <a:t>architecture</a:t>
            </a:r>
            <a:r>
              <a:rPr lang="nl-NL" dirty="0" smtClean="0"/>
              <a:t>, </a:t>
            </a:r>
            <a:r>
              <a:rPr lang="nl-NL" dirty="0" err="1" smtClean="0"/>
              <a:t>implementation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live demo</a:t>
            </a:r>
            <a:endParaRPr lang="en-US" dirty="0"/>
          </a:p>
          <a:p>
            <a:r>
              <a:rPr lang="nl-NL" dirty="0" smtClean="0"/>
              <a:t>Music maestro – </a:t>
            </a:r>
            <a:r>
              <a:rPr lang="nl-NL" dirty="0" err="1" smtClean="0"/>
              <a:t>demonstrating</a:t>
            </a:r>
            <a:r>
              <a:rPr lang="nl-NL" dirty="0" smtClean="0"/>
              <a:t> event </a:t>
            </a:r>
            <a:r>
              <a:rPr lang="nl-NL" dirty="0" err="1" smtClean="0"/>
              <a:t>based</a:t>
            </a:r>
            <a:r>
              <a:rPr lang="nl-NL" dirty="0" smtClean="0"/>
              <a:t> workflow </a:t>
            </a:r>
            <a:r>
              <a:rPr lang="nl-NL" dirty="0" err="1" smtClean="0"/>
              <a:t>choreography</a:t>
            </a:r>
            <a:r>
              <a:rPr lang="nl-NL" dirty="0" smtClean="0"/>
              <a:t> </a:t>
            </a:r>
            <a:r>
              <a:rPr lang="nl-NL" dirty="0" err="1" smtClean="0"/>
              <a:t>by</a:t>
            </a:r>
            <a:r>
              <a:rPr lang="nl-NL" dirty="0" smtClean="0"/>
              <a:t> microservices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1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2035" y="5251132"/>
            <a:ext cx="1387079" cy="1238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3" descr="R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00684" y="3471861"/>
            <a:ext cx="1905001" cy="1576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3" descr="Related ima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96463" y="2022473"/>
            <a:ext cx="2898775" cy="1449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Image result for logo kafka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50632" y="6747846"/>
            <a:ext cx="2355053" cy="1237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redis-logo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2035" y="7906834"/>
            <a:ext cx="1381274" cy="1166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1142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Trends, </a:t>
            </a:r>
            <a:r>
              <a:rPr lang="nl-NL" dirty="0" err="1" smtClean="0"/>
              <a:t>challenges</a:t>
            </a:r>
            <a:r>
              <a:rPr lang="nl-NL" dirty="0" smtClean="0"/>
              <a:t>, common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nl-NL" dirty="0" err="1" smtClean="0"/>
              <a:t>Use</a:t>
            </a:r>
            <a:r>
              <a:rPr lang="nl-NL" dirty="0" smtClean="0"/>
              <a:t> of containers </a:t>
            </a:r>
            <a:r>
              <a:rPr lang="nl-NL" dirty="0" err="1" smtClean="0"/>
              <a:t>and</a:t>
            </a:r>
            <a:r>
              <a:rPr lang="nl-NL" dirty="0" smtClean="0"/>
              <a:t> container management</a:t>
            </a:r>
          </a:p>
          <a:p>
            <a:pPr lvl="1"/>
            <a:r>
              <a:rPr lang="nl-NL" dirty="0" smtClean="0"/>
              <a:t>Docker Containers – </a:t>
            </a:r>
            <a:r>
              <a:rPr lang="nl-NL" dirty="0" err="1" smtClean="0"/>
              <a:t>layered</a:t>
            </a:r>
            <a:r>
              <a:rPr lang="nl-NL" dirty="0" smtClean="0"/>
              <a:t>, </a:t>
            </a:r>
            <a:r>
              <a:rPr lang="nl-NL" dirty="0" err="1" smtClean="0"/>
              <a:t>packaged</a:t>
            </a:r>
            <a:r>
              <a:rPr lang="nl-NL" dirty="0" smtClean="0"/>
              <a:t> &amp; </a:t>
            </a:r>
            <a:r>
              <a:rPr lang="nl-NL" dirty="0" err="1" smtClean="0"/>
              <a:t>shippable</a:t>
            </a:r>
            <a:r>
              <a:rPr lang="nl-NL" dirty="0" smtClean="0"/>
              <a:t>, </a:t>
            </a:r>
            <a:r>
              <a:rPr lang="nl-NL" dirty="0" err="1" smtClean="0"/>
              <a:t>registry</a:t>
            </a:r>
            <a:endParaRPr lang="nl-NL" dirty="0" smtClean="0"/>
          </a:p>
          <a:p>
            <a:pPr lvl="1"/>
            <a:r>
              <a:rPr lang="nl-NL" dirty="0" smtClean="0"/>
              <a:t>Docker Container Management: Composer, </a:t>
            </a:r>
            <a:r>
              <a:rPr lang="nl-NL" dirty="0" err="1" smtClean="0"/>
              <a:t>Mesos</a:t>
            </a:r>
            <a:r>
              <a:rPr lang="nl-NL" dirty="0" smtClean="0"/>
              <a:t>, </a:t>
            </a:r>
            <a:r>
              <a:rPr lang="nl-NL" dirty="0" err="1" smtClean="0"/>
              <a:t>Swarm</a:t>
            </a:r>
            <a:r>
              <a:rPr lang="nl-NL" dirty="0" smtClean="0"/>
              <a:t> or </a:t>
            </a:r>
            <a:r>
              <a:rPr lang="nl-NL" dirty="0" err="1" smtClean="0"/>
              <a:t>Kubernetes</a:t>
            </a:r>
            <a:endParaRPr lang="nl-NL" dirty="0" smtClean="0"/>
          </a:p>
          <a:p>
            <a:pPr lvl="1"/>
            <a:r>
              <a:rPr lang="nl-NL" dirty="0" smtClean="0"/>
              <a:t>Application Container platform </a:t>
            </a:r>
            <a:r>
              <a:rPr lang="nl-NL" dirty="0" err="1" smtClean="0"/>
              <a:t>such</a:t>
            </a:r>
            <a:r>
              <a:rPr lang="nl-NL" dirty="0" smtClean="0"/>
              <a:t> as Google App Engine, </a:t>
            </a:r>
            <a:r>
              <a:rPr lang="nl-NL" dirty="0" err="1" smtClean="0"/>
              <a:t>Azure</a:t>
            </a:r>
            <a:r>
              <a:rPr lang="nl-NL" dirty="0" smtClean="0"/>
              <a:t> App Service, </a:t>
            </a:r>
            <a:r>
              <a:rPr lang="nl-NL" dirty="0"/>
              <a:t>O</a:t>
            </a:r>
            <a:r>
              <a:rPr lang="nl-NL" dirty="0" smtClean="0"/>
              <a:t>racle Application Container Cloud, AWS </a:t>
            </a:r>
            <a:r>
              <a:rPr lang="nl-NL" dirty="0" err="1" smtClean="0"/>
              <a:t>Beanstalk</a:t>
            </a:r>
            <a:endParaRPr lang="nl-NL" dirty="0" smtClean="0"/>
          </a:p>
          <a:p>
            <a:r>
              <a:rPr lang="nl-NL" dirty="0" err="1" smtClean="0"/>
              <a:t>Serverless</a:t>
            </a:r>
            <a:r>
              <a:rPr lang="nl-NL" dirty="0" smtClean="0"/>
              <a:t> computing – AWS </a:t>
            </a:r>
            <a:r>
              <a:rPr lang="nl-NL" dirty="0" err="1" smtClean="0"/>
              <a:t>Lambda</a:t>
            </a:r>
            <a:r>
              <a:rPr lang="nl-NL" dirty="0" smtClean="0"/>
              <a:t>, Oracle </a:t>
            </a:r>
            <a:r>
              <a:rPr lang="nl-NL" dirty="0" err="1" smtClean="0"/>
              <a:t>Functions</a:t>
            </a:r>
            <a:endParaRPr lang="nl-NL" dirty="0" smtClean="0"/>
          </a:p>
          <a:p>
            <a:r>
              <a:rPr lang="nl-NL" dirty="0" err="1" smtClean="0"/>
              <a:t>Use</a:t>
            </a:r>
            <a:r>
              <a:rPr lang="nl-NL" dirty="0" smtClean="0"/>
              <a:t> of cache for [state of] </a:t>
            </a:r>
            <a:r>
              <a:rPr lang="nl-NL" dirty="0" err="1" smtClean="0"/>
              <a:t>longer</a:t>
            </a:r>
            <a:r>
              <a:rPr lang="nl-NL" dirty="0" smtClean="0"/>
              <a:t> running </a:t>
            </a:r>
            <a:r>
              <a:rPr lang="nl-NL" dirty="0" err="1" smtClean="0"/>
              <a:t>conversations</a:t>
            </a:r>
            <a:endParaRPr lang="nl-NL" dirty="0" smtClean="0"/>
          </a:p>
          <a:p>
            <a:pPr lvl="1"/>
            <a:r>
              <a:rPr lang="nl-NL" dirty="0" smtClean="0"/>
              <a:t>Transaction, </a:t>
            </a:r>
            <a:r>
              <a:rPr lang="nl-NL" dirty="0" err="1" smtClean="0"/>
              <a:t>session</a:t>
            </a:r>
            <a:r>
              <a:rPr lang="nl-NL" dirty="0" smtClean="0"/>
              <a:t>, workflow, business </a:t>
            </a:r>
            <a:r>
              <a:rPr lang="nl-NL" dirty="0" err="1" smtClean="0"/>
              <a:t>process</a:t>
            </a:r>
            <a:endParaRPr lang="nl-NL" dirty="0" smtClean="0"/>
          </a:p>
          <a:p>
            <a:r>
              <a:rPr lang="nl-NL" dirty="0" smtClean="0"/>
              <a:t>New </a:t>
            </a:r>
            <a:r>
              <a:rPr lang="nl-NL" dirty="0" err="1" smtClean="0"/>
              <a:t>ways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consider</a:t>
            </a:r>
            <a:r>
              <a:rPr lang="nl-NL" dirty="0" smtClean="0"/>
              <a:t> data</a:t>
            </a:r>
          </a:p>
          <a:p>
            <a:pPr lvl="1"/>
            <a:r>
              <a:rPr lang="nl-NL" dirty="0" smtClean="0"/>
              <a:t>Every microservice </a:t>
            </a:r>
            <a:r>
              <a:rPr lang="nl-NL" dirty="0" err="1" smtClean="0"/>
              <a:t>owns</a:t>
            </a:r>
            <a:r>
              <a:rPr lang="nl-NL" dirty="0" smtClean="0"/>
              <a:t> </a:t>
            </a:r>
            <a:r>
              <a:rPr lang="nl-NL" dirty="0" err="1" smtClean="0"/>
              <a:t>the</a:t>
            </a:r>
            <a:r>
              <a:rPr lang="nl-NL" dirty="0" smtClean="0"/>
              <a:t> data </a:t>
            </a:r>
            <a:r>
              <a:rPr lang="nl-NL" dirty="0" err="1" smtClean="0"/>
              <a:t>it</a:t>
            </a:r>
            <a:r>
              <a:rPr lang="nl-NL" dirty="0" smtClean="0"/>
              <a:t> </a:t>
            </a:r>
            <a:r>
              <a:rPr lang="nl-NL" dirty="0" err="1" smtClean="0"/>
              <a:t>requires</a:t>
            </a:r>
            <a:r>
              <a:rPr lang="nl-NL" dirty="0" smtClean="0"/>
              <a:t> – data </a:t>
            </a:r>
            <a:r>
              <a:rPr lang="nl-NL" dirty="0" err="1" smtClean="0"/>
              <a:t>denormalization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duplication</a:t>
            </a:r>
            <a:r>
              <a:rPr lang="nl-NL" dirty="0" smtClean="0"/>
              <a:t> of data </a:t>
            </a:r>
            <a:r>
              <a:rPr lang="nl-NL" dirty="0" err="1" smtClean="0"/>
              <a:t>across</a:t>
            </a:r>
            <a:r>
              <a:rPr lang="nl-NL" dirty="0" smtClean="0"/>
              <a:t> microservices is a </a:t>
            </a:r>
            <a:r>
              <a:rPr lang="nl-NL" dirty="0" err="1" smtClean="0"/>
              <a:t>logical</a:t>
            </a:r>
            <a:r>
              <a:rPr lang="nl-NL" dirty="0" smtClean="0"/>
              <a:t> </a:t>
            </a:r>
            <a:r>
              <a:rPr lang="nl-NL" dirty="0" err="1" smtClean="0"/>
              <a:t>consequence</a:t>
            </a:r>
            <a:endParaRPr lang="nl-NL" dirty="0" smtClean="0"/>
          </a:p>
          <a:p>
            <a:pPr lvl="1"/>
            <a:r>
              <a:rPr lang="nl-NL" dirty="0" err="1" smtClean="0"/>
              <a:t>Command</a:t>
            </a:r>
            <a:r>
              <a:rPr lang="nl-NL" dirty="0" smtClean="0"/>
              <a:t> Query </a:t>
            </a:r>
            <a:r>
              <a:rPr lang="nl-NL" dirty="0" err="1" smtClean="0"/>
              <a:t>Responsibility</a:t>
            </a:r>
            <a:r>
              <a:rPr lang="nl-NL" dirty="0" smtClean="0"/>
              <a:t> </a:t>
            </a:r>
            <a:r>
              <a:rPr lang="nl-NL" dirty="0" err="1" smtClean="0"/>
              <a:t>Segregation</a:t>
            </a:r>
            <a:r>
              <a:rPr lang="nl-NL" dirty="0" smtClean="0"/>
              <a:t> (CQRS) </a:t>
            </a:r>
            <a:r>
              <a:rPr lang="nl-NL" dirty="0" err="1" smtClean="0"/>
              <a:t>and</a:t>
            </a:r>
            <a:r>
              <a:rPr lang="nl-NL" dirty="0" smtClean="0"/>
              <a:t> Event </a:t>
            </a:r>
            <a:r>
              <a:rPr lang="nl-NL" dirty="0" err="1" smtClean="0"/>
              <a:t>Sourcing</a:t>
            </a:r>
            <a:endParaRPr lang="nl-NL" dirty="0" smtClean="0"/>
          </a:p>
          <a:p>
            <a:r>
              <a:rPr lang="nl-NL" dirty="0" err="1" smtClean="0"/>
              <a:t>Orchestration</a:t>
            </a:r>
            <a:r>
              <a:rPr lang="nl-NL" dirty="0"/>
              <a:t> </a:t>
            </a:r>
            <a:r>
              <a:rPr lang="nl-NL" dirty="0" smtClean="0"/>
              <a:t>| </a:t>
            </a:r>
            <a:r>
              <a:rPr lang="nl-NL" dirty="0" err="1" smtClean="0"/>
              <a:t>Choreography</a:t>
            </a:r>
            <a:r>
              <a:rPr lang="nl-NL" dirty="0" smtClean="0"/>
              <a:t> </a:t>
            </a:r>
            <a:r>
              <a:rPr lang="nl-NL" dirty="0" err="1" smtClean="0"/>
              <a:t>across</a:t>
            </a:r>
            <a:r>
              <a:rPr lang="nl-NL" dirty="0" smtClean="0"/>
              <a:t> microservices</a:t>
            </a:r>
          </a:p>
          <a:p>
            <a:pPr lvl="1"/>
            <a:endParaRPr lang="nl-NL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911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Events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563862" y="2546218"/>
            <a:ext cx="1968500" cy="1079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563862" y="4070218"/>
            <a:ext cx="1968500" cy="1079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563862" y="5594218"/>
            <a:ext cx="1968500" cy="1079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1999962" y="1770725"/>
            <a:ext cx="1968500" cy="10795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1999962" y="3179631"/>
            <a:ext cx="1968500" cy="71755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1999962" y="4914768"/>
            <a:ext cx="1968500" cy="143430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1999962" y="6647525"/>
            <a:ext cx="1968500" cy="10795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1999962" y="4226587"/>
            <a:ext cx="1968500" cy="35877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753663" y="1958199"/>
            <a:ext cx="15888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smtClean="0">
                <a:solidFill>
                  <a:schemeClr val="tx2"/>
                </a:solidFill>
              </a:rPr>
              <a:t>Producers</a:t>
            </a:r>
            <a:endParaRPr lang="en-US" dirty="0" err="1" smtClean="0">
              <a:solidFill>
                <a:schemeClr val="tx2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2227863" y="1183499"/>
            <a:ext cx="17604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err="1" smtClean="0">
                <a:solidFill>
                  <a:schemeClr val="tx2"/>
                </a:solidFill>
              </a:rPr>
              <a:t>Consumers</a:t>
            </a:r>
            <a:endParaRPr lang="en-US" dirty="0" err="1" smtClean="0">
              <a:solidFill>
                <a:schemeClr val="tx2"/>
              </a:solidFill>
            </a:endParaRPr>
          </a:p>
        </p:txBody>
      </p:sp>
      <p:sp>
        <p:nvSpPr>
          <p:cNvPr id="14" name="Right Arrow 13"/>
          <p:cNvSpPr/>
          <p:nvPr/>
        </p:nvSpPr>
        <p:spPr>
          <a:xfrm>
            <a:off x="6546081" y="2923100"/>
            <a:ext cx="3962400" cy="3932882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5152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MicroserviceS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events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17701" y="2603500"/>
            <a:ext cx="14587219" cy="6464300"/>
          </a:xfrm>
        </p:spPr>
        <p:txBody>
          <a:bodyPr>
            <a:normAutofit fontScale="92500" lnSpcReduction="20000"/>
          </a:bodyPr>
          <a:lstStyle/>
          <a:p>
            <a:r>
              <a:rPr lang="nl-NL" dirty="0" smtClean="0"/>
              <a:t>Report business events [without </a:t>
            </a:r>
            <a:r>
              <a:rPr lang="nl-NL" dirty="0" err="1" smtClean="0"/>
              <a:t>knowing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whom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without </a:t>
            </a:r>
            <a:r>
              <a:rPr lang="nl-NL" dirty="0" err="1" smtClean="0"/>
              <a:t>expecting</a:t>
            </a:r>
            <a:r>
              <a:rPr lang="nl-NL" dirty="0" smtClean="0"/>
              <a:t> a response]</a:t>
            </a:r>
          </a:p>
          <a:p>
            <a:pPr lvl="1"/>
            <a:r>
              <a:rPr lang="nl-NL" dirty="0" err="1" smtClean="0"/>
              <a:t>Allowing</a:t>
            </a:r>
            <a:r>
              <a:rPr lang="nl-NL" dirty="0" smtClean="0"/>
              <a:t> </a:t>
            </a:r>
            <a:r>
              <a:rPr lang="nl-NL" dirty="0" err="1" smtClean="0"/>
              <a:t>interested</a:t>
            </a:r>
            <a:r>
              <a:rPr lang="nl-NL" dirty="0" smtClean="0"/>
              <a:t> microservices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respond</a:t>
            </a:r>
            <a:r>
              <a:rPr lang="nl-NL" dirty="0" smtClean="0"/>
              <a:t> – for </a:t>
            </a:r>
            <a:r>
              <a:rPr lang="nl-NL" dirty="0" err="1" smtClean="0"/>
              <a:t>example</a:t>
            </a:r>
            <a:r>
              <a:rPr lang="nl-NL" dirty="0" smtClean="0"/>
              <a:t> trigger </a:t>
            </a:r>
            <a:r>
              <a:rPr lang="nl-NL" dirty="0" err="1" smtClean="0"/>
              <a:t>serverless</a:t>
            </a:r>
            <a:r>
              <a:rPr lang="nl-NL" dirty="0" smtClean="0"/>
              <a:t> </a:t>
            </a:r>
            <a:r>
              <a:rPr lang="nl-NL" dirty="0" err="1" smtClean="0"/>
              <a:t>functions</a:t>
            </a:r>
            <a:endParaRPr lang="nl-NL" dirty="0" smtClean="0"/>
          </a:p>
          <a:p>
            <a:r>
              <a:rPr lang="nl-NL" dirty="0" err="1" smtClean="0"/>
              <a:t>Provide</a:t>
            </a:r>
            <a:r>
              <a:rPr lang="nl-NL" dirty="0" smtClean="0"/>
              <a:t> response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stateless</a:t>
            </a:r>
            <a:r>
              <a:rPr lang="nl-NL" dirty="0" smtClean="0"/>
              <a:t> </a:t>
            </a:r>
            <a:r>
              <a:rPr lang="nl-NL" dirty="0" err="1" smtClean="0"/>
              <a:t>caller</a:t>
            </a:r>
            <a:r>
              <a:rPr lang="nl-NL" dirty="0" smtClean="0"/>
              <a:t> – </a:t>
            </a:r>
            <a:r>
              <a:rPr lang="nl-NL" dirty="0" err="1" smtClean="0"/>
              <a:t>with</a:t>
            </a:r>
            <a:r>
              <a:rPr lang="nl-NL" dirty="0" smtClean="0"/>
              <a:t> </a:t>
            </a:r>
            <a:r>
              <a:rPr lang="nl-NL" dirty="0" err="1" smtClean="0"/>
              <a:t>conversation</a:t>
            </a:r>
            <a:r>
              <a:rPr lang="nl-NL" dirty="0" smtClean="0"/>
              <a:t> </a:t>
            </a:r>
            <a:r>
              <a:rPr lang="nl-NL" dirty="0" err="1" smtClean="0"/>
              <a:t>key</a:t>
            </a:r>
            <a:endParaRPr lang="nl-NL" dirty="0" smtClean="0"/>
          </a:p>
          <a:p>
            <a:r>
              <a:rPr lang="nl-NL" dirty="0" err="1" smtClean="0"/>
              <a:t>Choreograph</a:t>
            </a:r>
            <a:r>
              <a:rPr lang="nl-NL" dirty="0" smtClean="0"/>
              <a:t> cross-microservice workflow | </a:t>
            </a:r>
            <a:r>
              <a:rPr lang="nl-NL" dirty="0" err="1" smtClean="0"/>
              <a:t>process</a:t>
            </a:r>
            <a:endParaRPr lang="nl-NL" dirty="0" smtClean="0"/>
          </a:p>
          <a:p>
            <a:pPr lvl="1"/>
            <a:r>
              <a:rPr lang="nl-NL" dirty="0" err="1" smtClean="0"/>
              <a:t>Inform</a:t>
            </a:r>
            <a:r>
              <a:rPr lang="nl-NL" dirty="0" smtClean="0"/>
              <a:t> workflow | </a:t>
            </a:r>
            <a:r>
              <a:rPr lang="nl-NL" dirty="0" err="1" smtClean="0"/>
              <a:t>process</a:t>
            </a:r>
            <a:r>
              <a:rPr lang="nl-NL" dirty="0" smtClean="0"/>
              <a:t> </a:t>
            </a:r>
            <a:r>
              <a:rPr lang="nl-NL" dirty="0" err="1" smtClean="0"/>
              <a:t>orchestrator</a:t>
            </a:r>
            <a:r>
              <a:rPr lang="nl-NL" dirty="0" smtClean="0"/>
              <a:t> | job </a:t>
            </a:r>
            <a:r>
              <a:rPr lang="nl-NL" dirty="0" err="1" smtClean="0"/>
              <a:t>scheduler</a:t>
            </a:r>
            <a:r>
              <a:rPr lang="nl-NL" dirty="0" smtClean="0"/>
              <a:t> </a:t>
            </a:r>
            <a:r>
              <a:rPr lang="nl-NL" dirty="0" err="1" smtClean="0"/>
              <a:t>about</a:t>
            </a:r>
            <a:r>
              <a:rPr lang="nl-NL" dirty="0" smtClean="0"/>
              <a:t> </a:t>
            </a:r>
            <a:r>
              <a:rPr lang="nl-NL" dirty="0" err="1" smtClean="0"/>
              <a:t>activity</a:t>
            </a:r>
            <a:r>
              <a:rPr lang="nl-NL" dirty="0" smtClean="0"/>
              <a:t> status</a:t>
            </a:r>
          </a:p>
          <a:p>
            <a:r>
              <a:rPr lang="nl-NL" dirty="0" err="1"/>
              <a:t>Enable</a:t>
            </a:r>
            <a:r>
              <a:rPr lang="nl-NL" dirty="0"/>
              <a:t> </a:t>
            </a:r>
            <a:r>
              <a:rPr lang="nl-NL" dirty="0" err="1"/>
              <a:t>distributed</a:t>
            </a:r>
            <a:r>
              <a:rPr lang="nl-NL" dirty="0"/>
              <a:t> transaction – </a:t>
            </a:r>
            <a:r>
              <a:rPr lang="nl-NL" dirty="0" err="1"/>
              <a:t>commit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rollback</a:t>
            </a:r>
            <a:r>
              <a:rPr lang="nl-NL" dirty="0"/>
              <a:t>/</a:t>
            </a:r>
            <a:r>
              <a:rPr lang="nl-NL" dirty="0" err="1"/>
              <a:t>compensate</a:t>
            </a:r>
            <a:endParaRPr lang="nl-NL" dirty="0"/>
          </a:p>
          <a:p>
            <a:r>
              <a:rPr lang="nl-NL" dirty="0" smtClean="0"/>
              <a:t>Make data events </a:t>
            </a:r>
            <a:r>
              <a:rPr lang="nl-NL" dirty="0" err="1" smtClean="0"/>
              <a:t>available</a:t>
            </a:r>
            <a:r>
              <a:rPr lang="nl-NL" dirty="0" smtClean="0"/>
              <a:t> for event </a:t>
            </a:r>
            <a:r>
              <a:rPr lang="nl-NL" dirty="0" err="1" smtClean="0"/>
              <a:t>sourcing</a:t>
            </a:r>
            <a:endParaRPr lang="nl-NL" dirty="0" smtClean="0"/>
          </a:p>
          <a:p>
            <a:pPr lvl="1"/>
            <a:r>
              <a:rPr lang="nl-NL" dirty="0" err="1" smtClean="0"/>
              <a:t>Allowing</a:t>
            </a:r>
            <a:r>
              <a:rPr lang="nl-NL" dirty="0" smtClean="0"/>
              <a:t> microservices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maintain</a:t>
            </a:r>
            <a:r>
              <a:rPr lang="nl-NL" dirty="0" smtClean="0"/>
              <a:t> </a:t>
            </a:r>
            <a:r>
              <a:rPr lang="nl-NL" dirty="0" err="1" smtClean="0"/>
              <a:t>their</a:t>
            </a:r>
            <a:r>
              <a:rPr lang="nl-NL" dirty="0" smtClean="0"/>
              <a:t> </a:t>
            </a:r>
            <a:r>
              <a:rPr lang="nl-NL" dirty="0" err="1" smtClean="0"/>
              <a:t>own</a:t>
            </a:r>
            <a:r>
              <a:rPr lang="nl-NL" dirty="0" smtClean="0"/>
              <a:t> [</a:t>
            </a:r>
            <a:r>
              <a:rPr lang="nl-NL" dirty="0" err="1" smtClean="0"/>
              <a:t>derived</a:t>
            </a:r>
            <a:r>
              <a:rPr lang="nl-NL" dirty="0" smtClean="0"/>
              <a:t>] data set </a:t>
            </a:r>
          </a:p>
          <a:p>
            <a:r>
              <a:rPr lang="nl-NL" dirty="0" err="1" smtClean="0"/>
              <a:t>Synchronize</a:t>
            </a:r>
            <a:r>
              <a:rPr lang="nl-NL" dirty="0" smtClean="0"/>
              <a:t> cache </a:t>
            </a:r>
            <a:r>
              <a:rPr lang="nl-NL" dirty="0" err="1" smtClean="0"/>
              <a:t>refresh</a:t>
            </a:r>
            <a:endParaRPr lang="nl-NL" dirty="0" smtClean="0"/>
          </a:p>
          <a:p>
            <a:pPr lvl="1"/>
            <a:r>
              <a:rPr lang="nl-NL" dirty="0" err="1" smtClean="0"/>
              <a:t>Informing</a:t>
            </a:r>
            <a:r>
              <a:rPr lang="nl-NL" dirty="0" smtClean="0"/>
              <a:t> </a:t>
            </a:r>
            <a:r>
              <a:rPr lang="nl-NL" dirty="0" err="1" smtClean="0"/>
              <a:t>any</a:t>
            </a:r>
            <a:r>
              <a:rPr lang="nl-NL" dirty="0" smtClean="0"/>
              <a:t> microservice </a:t>
            </a:r>
            <a:r>
              <a:rPr lang="nl-NL" dirty="0" err="1" smtClean="0"/>
              <a:t>caching</a:t>
            </a:r>
            <a:r>
              <a:rPr lang="nl-NL" dirty="0" smtClean="0"/>
              <a:t> data </a:t>
            </a:r>
            <a:r>
              <a:rPr lang="nl-NL" dirty="0" err="1" smtClean="0"/>
              <a:t>about</a:t>
            </a:r>
            <a:r>
              <a:rPr lang="nl-NL" dirty="0" smtClean="0"/>
              <a:t> </a:t>
            </a:r>
            <a:r>
              <a:rPr lang="nl-NL" dirty="0" err="1" smtClean="0"/>
              <a:t>the</a:t>
            </a:r>
            <a:r>
              <a:rPr lang="nl-NL" dirty="0" smtClean="0"/>
              <a:t> </a:t>
            </a:r>
            <a:r>
              <a:rPr lang="nl-NL" dirty="0" err="1" smtClean="0"/>
              <a:t>need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refresh</a:t>
            </a:r>
            <a:r>
              <a:rPr lang="nl-NL" dirty="0" smtClean="0"/>
              <a:t> </a:t>
            </a:r>
            <a:r>
              <a:rPr lang="nl-NL" dirty="0" err="1" smtClean="0"/>
              <a:t>specific</a:t>
            </a:r>
            <a:r>
              <a:rPr lang="nl-NL" dirty="0" smtClean="0"/>
              <a:t> records</a:t>
            </a:r>
          </a:p>
          <a:p>
            <a:r>
              <a:rPr lang="nl-NL" dirty="0"/>
              <a:t>Hand systems events &amp; </a:t>
            </a:r>
            <a:r>
              <a:rPr lang="nl-NL" dirty="0" err="1"/>
              <a:t>metrics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monitoring </a:t>
            </a:r>
            <a:r>
              <a:rPr lang="nl-NL" dirty="0" smtClean="0"/>
              <a:t>service</a:t>
            </a:r>
          </a:p>
          <a:p>
            <a:r>
              <a:rPr lang="nl-NL" dirty="0" smtClean="0"/>
              <a:t>Extreme </a:t>
            </a:r>
            <a:r>
              <a:rPr lang="nl-NL" dirty="0" err="1" smtClean="0"/>
              <a:t>decoupling</a:t>
            </a:r>
            <a:r>
              <a:rPr lang="nl-NL" dirty="0" smtClean="0"/>
              <a:t> – microservice </a:t>
            </a:r>
            <a:r>
              <a:rPr lang="nl-NL" dirty="0" err="1" smtClean="0"/>
              <a:t>choreography</a:t>
            </a:r>
            <a:endParaRPr lang="nl-NL" dirty="0" smtClean="0"/>
          </a:p>
          <a:p>
            <a:pPr lvl="1"/>
            <a:r>
              <a:rPr lang="nl-NL" dirty="0" smtClean="0"/>
              <a:t>Microservice never call </a:t>
            </a:r>
            <a:r>
              <a:rPr lang="nl-NL" dirty="0" err="1" smtClean="0"/>
              <a:t>each</a:t>
            </a:r>
            <a:r>
              <a:rPr lang="nl-NL" dirty="0" smtClean="0"/>
              <a:t> </a:t>
            </a:r>
            <a:r>
              <a:rPr lang="nl-NL" dirty="0" err="1" smtClean="0"/>
              <a:t>other</a:t>
            </a:r>
            <a:r>
              <a:rPr lang="nl-NL" dirty="0" smtClean="0"/>
              <a:t>, </a:t>
            </a:r>
            <a:r>
              <a:rPr lang="nl-NL" dirty="0" err="1" smtClean="0"/>
              <a:t>not</a:t>
            </a:r>
            <a:r>
              <a:rPr lang="nl-NL" dirty="0" smtClean="0"/>
              <a:t> even </a:t>
            </a:r>
            <a:r>
              <a:rPr lang="nl-NL" dirty="0" err="1" smtClean="0"/>
              <a:t>through</a:t>
            </a:r>
            <a:r>
              <a:rPr lang="nl-NL" dirty="0" smtClean="0"/>
              <a:t> public API; </a:t>
            </a:r>
            <a:br>
              <a:rPr lang="nl-NL" dirty="0" smtClean="0"/>
            </a:br>
            <a:r>
              <a:rPr lang="nl-NL" dirty="0" err="1" smtClean="0"/>
              <a:t>all</a:t>
            </a:r>
            <a:r>
              <a:rPr lang="nl-NL" dirty="0" smtClean="0"/>
              <a:t> </a:t>
            </a:r>
            <a:r>
              <a:rPr lang="nl-NL" dirty="0" err="1" smtClean="0"/>
              <a:t>interactions</a:t>
            </a:r>
            <a:r>
              <a:rPr lang="nl-NL" dirty="0" smtClean="0"/>
              <a:t> are </a:t>
            </a:r>
            <a:r>
              <a:rPr lang="nl-NL" dirty="0" err="1" smtClean="0"/>
              <a:t>through</a:t>
            </a:r>
            <a:r>
              <a:rPr lang="nl-NL" dirty="0" smtClean="0"/>
              <a:t> events</a:t>
            </a:r>
            <a:endParaRPr lang="nl-NL" dirty="0"/>
          </a:p>
          <a:p>
            <a:endParaRPr lang="nl-NL" dirty="0" smtClean="0"/>
          </a:p>
        </p:txBody>
      </p:sp>
      <p:pic>
        <p:nvPicPr>
          <p:cNvPr id="3074" name="Picture 2" descr="comparison between the orchestration pattern and the choreography pattern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14128959" y="6629400"/>
            <a:ext cx="2970321" cy="2751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091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Microservice Workflow </a:t>
            </a:r>
            <a:r>
              <a:rPr lang="nl-NL" dirty="0" err="1" smtClean="0"/>
              <a:t>Choreography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17701" y="2603501"/>
            <a:ext cx="13535659" cy="5727700"/>
          </a:xfrm>
        </p:spPr>
        <p:txBody>
          <a:bodyPr/>
          <a:lstStyle/>
          <a:p>
            <a:r>
              <a:rPr lang="nl-NL" dirty="0" smtClean="0"/>
              <a:t>Multi step </a:t>
            </a:r>
            <a:r>
              <a:rPr lang="nl-NL" dirty="0" err="1" smtClean="0"/>
              <a:t>process</a:t>
            </a:r>
            <a:endParaRPr lang="nl-NL" dirty="0" smtClean="0"/>
          </a:p>
          <a:p>
            <a:r>
              <a:rPr lang="nl-NL" dirty="0" err="1" smtClean="0"/>
              <a:t>Each</a:t>
            </a:r>
            <a:r>
              <a:rPr lang="nl-NL" dirty="0" smtClean="0"/>
              <a:t> step in different microservice</a:t>
            </a:r>
          </a:p>
          <a:p>
            <a:r>
              <a:rPr lang="nl-NL" dirty="0" smtClean="0"/>
              <a:t>Multiple approaches</a:t>
            </a:r>
          </a:p>
          <a:p>
            <a:pPr lvl="1"/>
            <a:r>
              <a:rPr lang="nl-NL" dirty="0" err="1" smtClean="0"/>
              <a:t>Orchestrator</a:t>
            </a:r>
            <a:r>
              <a:rPr lang="nl-NL" dirty="0" smtClean="0"/>
              <a:t> – running </a:t>
            </a:r>
            <a:r>
              <a:rPr lang="nl-NL" dirty="0" err="1" smtClean="0"/>
              <a:t>the</a:t>
            </a:r>
            <a:r>
              <a:rPr lang="nl-NL" dirty="0" smtClean="0"/>
              <a:t> </a:t>
            </a:r>
            <a:r>
              <a:rPr lang="nl-NL" dirty="0" err="1" smtClean="0"/>
              <a:t>process</a:t>
            </a:r>
            <a:r>
              <a:rPr lang="nl-NL" dirty="0" smtClean="0"/>
              <a:t> </a:t>
            </a:r>
            <a:r>
              <a:rPr lang="nl-NL" dirty="0" err="1" smtClean="0"/>
              <a:t>by</a:t>
            </a:r>
            <a:r>
              <a:rPr lang="nl-NL" dirty="0" smtClean="0"/>
              <a:t> </a:t>
            </a:r>
            <a:r>
              <a:rPr lang="nl-NL" dirty="0" err="1" smtClean="0"/>
              <a:t>invoking</a:t>
            </a:r>
            <a:r>
              <a:rPr lang="nl-NL" dirty="0" smtClean="0"/>
              <a:t> </a:t>
            </a:r>
            <a:r>
              <a:rPr lang="nl-NL" dirty="0" err="1" smtClean="0"/>
              <a:t>the</a:t>
            </a:r>
            <a:r>
              <a:rPr lang="nl-NL" dirty="0" smtClean="0"/>
              <a:t> </a:t>
            </a:r>
            <a:r>
              <a:rPr lang="nl-NL" dirty="0" err="1" smtClean="0"/>
              <a:t>required</a:t>
            </a:r>
            <a:r>
              <a:rPr lang="nl-NL" dirty="0" smtClean="0"/>
              <a:t> microservices </a:t>
            </a:r>
            <a:r>
              <a:rPr lang="nl-NL" dirty="0" err="1" smtClean="0"/>
              <a:t>subsequently</a:t>
            </a:r>
            <a:r>
              <a:rPr lang="nl-NL" dirty="0" smtClean="0"/>
              <a:t>, </a:t>
            </a:r>
            <a:r>
              <a:rPr lang="nl-NL" dirty="0" err="1" smtClean="0"/>
              <a:t>responding</a:t>
            </a:r>
            <a:r>
              <a:rPr lang="nl-NL" dirty="0" smtClean="0"/>
              <a:t> </a:t>
            </a:r>
            <a:r>
              <a:rPr lang="nl-NL" dirty="0" err="1" smtClean="0"/>
              <a:t>either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synch</a:t>
            </a:r>
            <a:r>
              <a:rPr lang="nl-NL" dirty="0" smtClean="0"/>
              <a:t> response, </a:t>
            </a:r>
            <a:r>
              <a:rPr lang="nl-NL" dirty="0" err="1" smtClean="0"/>
              <a:t>asynch</a:t>
            </a:r>
            <a:r>
              <a:rPr lang="nl-NL" dirty="0" smtClean="0"/>
              <a:t> </a:t>
            </a:r>
            <a:r>
              <a:rPr lang="nl-NL" dirty="0" err="1" smtClean="0"/>
              <a:t>callback</a:t>
            </a:r>
            <a:r>
              <a:rPr lang="nl-NL" dirty="0" smtClean="0"/>
              <a:t> or event</a:t>
            </a:r>
          </a:p>
          <a:p>
            <a:pPr lvl="1"/>
            <a:r>
              <a:rPr lang="nl-NL" dirty="0" err="1" smtClean="0"/>
              <a:t>Choreography</a:t>
            </a:r>
            <a:r>
              <a:rPr lang="nl-NL" dirty="0" smtClean="0"/>
              <a:t> – </a:t>
            </a:r>
            <a:r>
              <a:rPr lang="nl-NL" dirty="0" err="1" smtClean="0"/>
              <a:t>allow</a:t>
            </a:r>
            <a:r>
              <a:rPr lang="nl-NL" dirty="0" smtClean="0"/>
              <a:t> </a:t>
            </a:r>
            <a:r>
              <a:rPr lang="nl-NL" dirty="0" err="1" smtClean="0"/>
              <a:t>the</a:t>
            </a:r>
            <a:r>
              <a:rPr lang="nl-NL" dirty="0" smtClean="0"/>
              <a:t> </a:t>
            </a:r>
            <a:r>
              <a:rPr lang="nl-NL" dirty="0" err="1" smtClean="0"/>
              <a:t>required</a:t>
            </a:r>
            <a:r>
              <a:rPr lang="nl-NL" dirty="0" smtClean="0"/>
              <a:t> microservices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react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relevant events</a:t>
            </a:r>
          </a:p>
          <a:p>
            <a:pPr lvl="2"/>
            <a:r>
              <a:rPr lang="nl-NL" dirty="0" smtClean="0"/>
              <a:t>Act </a:t>
            </a:r>
            <a:r>
              <a:rPr lang="nl-NL" dirty="0" err="1" smtClean="0"/>
              <a:t>when</a:t>
            </a:r>
            <a:r>
              <a:rPr lang="nl-NL" dirty="0" smtClean="0"/>
              <a:t> </a:t>
            </a:r>
            <a:r>
              <a:rPr lang="nl-NL" dirty="0" err="1" smtClean="0"/>
              <a:t>it</a:t>
            </a:r>
            <a:r>
              <a:rPr lang="nl-NL" dirty="0" smtClean="0"/>
              <a:t> is </a:t>
            </a:r>
            <a:r>
              <a:rPr lang="nl-NL" dirty="0" err="1" smtClean="0"/>
              <a:t>your</a:t>
            </a:r>
            <a:r>
              <a:rPr lang="nl-NL" dirty="0" smtClean="0"/>
              <a:t> turn (as </a:t>
            </a:r>
            <a:r>
              <a:rPr lang="nl-NL" dirty="0" err="1" smtClean="0"/>
              <a:t>determined</a:t>
            </a:r>
            <a:r>
              <a:rPr lang="nl-NL" dirty="0" smtClean="0"/>
              <a:t> </a:t>
            </a:r>
            <a:r>
              <a:rPr lang="nl-NL" dirty="0" err="1" smtClean="0"/>
              <a:t>by</a:t>
            </a:r>
            <a:r>
              <a:rPr lang="nl-NL" dirty="0" smtClean="0"/>
              <a:t> routing slip?)</a:t>
            </a:r>
          </a:p>
          <a:p>
            <a:pPr lvl="2"/>
            <a:r>
              <a:rPr lang="nl-NL" dirty="0" smtClean="0"/>
              <a:t>Share state </a:t>
            </a:r>
            <a:r>
              <a:rPr lang="nl-NL" dirty="0" err="1" smtClean="0"/>
              <a:t>through</a:t>
            </a:r>
            <a:r>
              <a:rPr lang="nl-NL" dirty="0" smtClean="0"/>
              <a:t> cache </a:t>
            </a:r>
            <a:r>
              <a:rPr lang="nl-NL" dirty="0" err="1" smtClean="0"/>
              <a:t>with</a:t>
            </a:r>
            <a:r>
              <a:rPr lang="nl-NL" dirty="0" smtClean="0"/>
              <a:t> claim check in routing slip</a:t>
            </a:r>
          </a:p>
          <a:p>
            <a:pPr lvl="2"/>
            <a:r>
              <a:rPr lang="nl-NL" dirty="0" err="1" smtClean="0"/>
              <a:t>When</a:t>
            </a:r>
            <a:r>
              <a:rPr lang="nl-NL" dirty="0" smtClean="0"/>
              <a:t> </a:t>
            </a:r>
            <a:r>
              <a:rPr lang="nl-NL" dirty="0" err="1" smtClean="0"/>
              <a:t>done</a:t>
            </a:r>
            <a:r>
              <a:rPr lang="nl-NL" dirty="0" smtClean="0"/>
              <a:t>, </a:t>
            </a:r>
            <a:r>
              <a:rPr lang="nl-NL" dirty="0" err="1" smtClean="0"/>
              <a:t>publish</a:t>
            </a:r>
            <a:r>
              <a:rPr lang="nl-NL" dirty="0" smtClean="0"/>
              <a:t> </a:t>
            </a:r>
            <a:r>
              <a:rPr lang="nl-NL" dirty="0" err="1" smtClean="0"/>
              <a:t>updated</a:t>
            </a:r>
            <a:r>
              <a:rPr lang="nl-NL" dirty="0" smtClean="0"/>
              <a:t> routing slip</a:t>
            </a:r>
          </a:p>
          <a:p>
            <a:pPr lvl="2"/>
            <a:r>
              <a:rPr lang="nl-NL" dirty="0" err="1" smtClean="0"/>
              <a:t>Possibly</a:t>
            </a:r>
            <a:r>
              <a:rPr lang="nl-NL" dirty="0" smtClean="0"/>
              <a:t> </a:t>
            </a:r>
            <a:r>
              <a:rPr lang="nl-NL" dirty="0" err="1" smtClean="0"/>
              <a:t>implement</a:t>
            </a:r>
            <a:r>
              <a:rPr lang="nl-NL" dirty="0" smtClean="0"/>
              <a:t> </a:t>
            </a:r>
            <a:r>
              <a:rPr lang="nl-NL" dirty="0" err="1" smtClean="0"/>
              <a:t>compensation</a:t>
            </a:r>
            <a:r>
              <a:rPr lang="nl-NL" dirty="0" smtClean="0"/>
              <a:t> </a:t>
            </a:r>
            <a:r>
              <a:rPr lang="nl-NL" dirty="0" err="1" smtClean="0"/>
              <a:t>handler</a:t>
            </a:r>
            <a:endParaRPr lang="en-US" dirty="0"/>
          </a:p>
        </p:txBody>
      </p:sp>
      <p:pic>
        <p:nvPicPr>
          <p:cNvPr id="1026" name="Picture 2" descr="http://www.dreweaster.com/images/service_choreograph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65713" y="1445260"/>
            <a:ext cx="4463362" cy="2684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1172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Requirements</a:t>
            </a:r>
            <a:r>
              <a:rPr lang="nl-NL" dirty="0" smtClean="0"/>
              <a:t> for Event </a:t>
            </a:r>
            <a:r>
              <a:rPr lang="nl-NL" dirty="0" err="1" smtClean="0"/>
              <a:t>capability</a:t>
            </a:r>
            <a:r>
              <a:rPr lang="nl-NL" dirty="0" smtClean="0"/>
              <a:t> </a:t>
            </a:r>
            <a:br>
              <a:rPr lang="nl-NL" dirty="0" smtClean="0"/>
            </a:br>
            <a:r>
              <a:rPr lang="nl-NL" dirty="0" smtClean="0"/>
              <a:t>in microservices platform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17701" y="2603500"/>
            <a:ext cx="11942763" cy="6311899"/>
          </a:xfrm>
        </p:spPr>
        <p:txBody>
          <a:bodyPr>
            <a:normAutofit fontScale="85000" lnSpcReduction="20000"/>
          </a:bodyPr>
          <a:lstStyle/>
          <a:p>
            <a:r>
              <a:rPr lang="nl-NL" dirty="0" err="1" smtClean="0"/>
              <a:t>Provide</a:t>
            </a:r>
            <a:r>
              <a:rPr lang="nl-NL" dirty="0" smtClean="0"/>
              <a:t> </a:t>
            </a:r>
            <a:r>
              <a:rPr lang="nl-NL" dirty="0" err="1" smtClean="0"/>
              <a:t>decoupling</a:t>
            </a:r>
            <a:r>
              <a:rPr lang="nl-NL" dirty="0" smtClean="0"/>
              <a:t>  </a:t>
            </a:r>
            <a:r>
              <a:rPr lang="nl-NL" dirty="0" err="1" smtClean="0"/>
              <a:t>between</a:t>
            </a:r>
            <a:r>
              <a:rPr lang="nl-NL" dirty="0" smtClean="0"/>
              <a:t> </a:t>
            </a:r>
            <a:r>
              <a:rPr lang="nl-NL" dirty="0" err="1" smtClean="0"/>
              <a:t>publisher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consumer</a:t>
            </a:r>
            <a:endParaRPr lang="nl-NL" dirty="0" smtClean="0"/>
          </a:p>
          <a:p>
            <a:r>
              <a:rPr lang="nl-NL" dirty="0" smtClean="0"/>
              <a:t>Generally </a:t>
            </a:r>
            <a:r>
              <a:rPr lang="nl-NL" dirty="0" err="1" smtClean="0"/>
              <a:t>accessible</a:t>
            </a:r>
            <a:r>
              <a:rPr lang="nl-NL" dirty="0" smtClean="0"/>
              <a:t> for </a:t>
            </a:r>
            <a:r>
              <a:rPr lang="nl-NL" dirty="0" err="1" smtClean="0"/>
              <a:t>all</a:t>
            </a:r>
            <a:r>
              <a:rPr lang="nl-NL" dirty="0" smtClean="0"/>
              <a:t> microservices</a:t>
            </a:r>
          </a:p>
          <a:p>
            <a:pPr lvl="1"/>
            <a:r>
              <a:rPr lang="nl-NL" dirty="0" err="1" smtClean="0"/>
              <a:t>Across</a:t>
            </a:r>
            <a:r>
              <a:rPr lang="nl-NL" dirty="0" smtClean="0"/>
              <a:t> </a:t>
            </a:r>
            <a:r>
              <a:rPr lang="nl-NL" dirty="0" err="1" smtClean="0"/>
              <a:t>the</a:t>
            </a:r>
            <a:r>
              <a:rPr lang="nl-NL" dirty="0" smtClean="0"/>
              <a:t> platform</a:t>
            </a:r>
          </a:p>
          <a:p>
            <a:pPr lvl="1"/>
            <a:r>
              <a:rPr lang="nl-NL" dirty="0" smtClean="0"/>
              <a:t>Using </a:t>
            </a:r>
            <a:r>
              <a:rPr lang="nl-NL" dirty="0" err="1" smtClean="0"/>
              <a:t>standardized</a:t>
            </a:r>
            <a:r>
              <a:rPr lang="nl-NL" dirty="0" smtClean="0"/>
              <a:t> </a:t>
            </a:r>
            <a:r>
              <a:rPr lang="nl-NL" dirty="0" err="1" smtClean="0"/>
              <a:t>protocols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formats for </a:t>
            </a:r>
            <a:r>
              <a:rPr lang="nl-NL" dirty="0" err="1" smtClean="0"/>
              <a:t>communications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event </a:t>
            </a:r>
            <a:r>
              <a:rPr lang="nl-NL" dirty="0" err="1" smtClean="0"/>
              <a:t>payload</a:t>
            </a:r>
            <a:r>
              <a:rPr lang="nl-NL" dirty="0" smtClean="0"/>
              <a:t> (http, JSON)</a:t>
            </a:r>
          </a:p>
          <a:p>
            <a:r>
              <a:rPr lang="nl-NL" dirty="0" err="1" smtClean="0"/>
              <a:t>Scalable</a:t>
            </a:r>
            <a:r>
              <a:rPr lang="nl-NL" dirty="0" smtClean="0"/>
              <a:t> (handle high loads)</a:t>
            </a:r>
          </a:p>
          <a:p>
            <a:r>
              <a:rPr lang="nl-NL" dirty="0" err="1" smtClean="0"/>
              <a:t>Available</a:t>
            </a:r>
            <a:r>
              <a:rPr lang="nl-NL" dirty="0" smtClean="0"/>
              <a:t> (</a:t>
            </a:r>
            <a:r>
              <a:rPr lang="nl-NL" dirty="0" err="1" smtClean="0"/>
              <a:t>allow</a:t>
            </a:r>
            <a:r>
              <a:rPr lang="nl-NL" dirty="0" smtClean="0"/>
              <a:t> </a:t>
            </a:r>
            <a:r>
              <a:rPr lang="nl-NL" dirty="0" err="1" smtClean="0"/>
              <a:t>speedy</a:t>
            </a:r>
            <a:r>
              <a:rPr lang="nl-NL" dirty="0" smtClean="0"/>
              <a:t> event </a:t>
            </a:r>
            <a:r>
              <a:rPr lang="nl-NL" dirty="0" err="1" smtClean="0"/>
              <a:t>publication</a:t>
            </a:r>
            <a:r>
              <a:rPr lang="nl-NL" dirty="0" smtClean="0"/>
              <a:t>)</a:t>
            </a:r>
          </a:p>
          <a:p>
            <a:r>
              <a:rPr lang="nl-NL" dirty="0" err="1" smtClean="0"/>
              <a:t>Reliable</a:t>
            </a:r>
            <a:r>
              <a:rPr lang="nl-NL" dirty="0" smtClean="0"/>
              <a:t> (do </a:t>
            </a:r>
            <a:r>
              <a:rPr lang="nl-NL" dirty="0" err="1" smtClean="0"/>
              <a:t>not</a:t>
            </a:r>
            <a:r>
              <a:rPr lang="nl-NL" dirty="0" smtClean="0"/>
              <a:t> </a:t>
            </a:r>
            <a:r>
              <a:rPr lang="nl-NL" dirty="0" err="1" smtClean="0"/>
              <a:t>lose</a:t>
            </a:r>
            <a:r>
              <a:rPr lang="nl-NL" dirty="0" smtClean="0"/>
              <a:t> events, at </a:t>
            </a:r>
            <a:r>
              <a:rPr lang="nl-NL" dirty="0" err="1" smtClean="0"/>
              <a:t>least</a:t>
            </a:r>
            <a:r>
              <a:rPr lang="nl-NL" dirty="0" smtClean="0"/>
              <a:t> </a:t>
            </a:r>
            <a:r>
              <a:rPr lang="nl-NL" dirty="0" err="1" smtClean="0"/>
              <a:t>once</a:t>
            </a:r>
            <a:r>
              <a:rPr lang="nl-NL" dirty="0" smtClean="0"/>
              <a:t> delivery)</a:t>
            </a:r>
          </a:p>
          <a:p>
            <a:r>
              <a:rPr lang="nl-NL" dirty="0" smtClean="0"/>
              <a:t>Event Ordering (</a:t>
            </a:r>
            <a:r>
              <a:rPr lang="nl-NL" dirty="0" err="1" smtClean="0"/>
              <a:t>deliver</a:t>
            </a:r>
            <a:r>
              <a:rPr lang="nl-NL" dirty="0" smtClean="0"/>
              <a:t> events in </a:t>
            </a:r>
            <a:r>
              <a:rPr lang="nl-NL" dirty="0" err="1" smtClean="0"/>
              <a:t>the</a:t>
            </a:r>
            <a:r>
              <a:rPr lang="nl-NL" dirty="0" smtClean="0"/>
              <a:t> order of </a:t>
            </a:r>
            <a:r>
              <a:rPr lang="nl-NL" dirty="0" err="1" smtClean="0"/>
              <a:t>publication</a:t>
            </a:r>
            <a:r>
              <a:rPr lang="nl-NL" dirty="0" smtClean="0"/>
              <a:t>)</a:t>
            </a:r>
          </a:p>
          <a:p>
            <a:r>
              <a:rPr lang="nl-NL" dirty="0" err="1" smtClean="0"/>
              <a:t>Retain</a:t>
            </a:r>
            <a:r>
              <a:rPr lang="nl-NL" dirty="0" smtClean="0"/>
              <a:t> Event </a:t>
            </a:r>
            <a:r>
              <a:rPr lang="nl-NL" dirty="0" err="1" smtClean="0"/>
              <a:t>History</a:t>
            </a:r>
            <a:endParaRPr lang="nl-NL" dirty="0" smtClean="0"/>
          </a:p>
          <a:p>
            <a:r>
              <a:rPr lang="nl-NL" dirty="0" err="1" smtClean="0"/>
              <a:t>Manageable</a:t>
            </a:r>
            <a:r>
              <a:rPr lang="nl-NL" dirty="0" smtClean="0"/>
              <a:t> </a:t>
            </a:r>
            <a:r>
              <a:rPr lang="en-US" dirty="0" smtClean="0"/>
              <a:t>at scale</a:t>
            </a:r>
          </a:p>
          <a:p>
            <a:r>
              <a:rPr lang="nl-NL" dirty="0" smtClean="0"/>
              <a:t>Event </a:t>
            </a:r>
            <a:r>
              <a:rPr lang="nl-NL" dirty="0" err="1" smtClean="0"/>
              <a:t>Catalog</a:t>
            </a:r>
            <a:r>
              <a:rPr lang="nl-NL" dirty="0" smtClean="0"/>
              <a:t> – </a:t>
            </a:r>
            <a:r>
              <a:rPr lang="nl-NL" dirty="0" err="1" smtClean="0"/>
              <a:t>which</a:t>
            </a:r>
            <a:r>
              <a:rPr lang="nl-NL" dirty="0" smtClean="0"/>
              <a:t> events are </a:t>
            </a:r>
            <a:r>
              <a:rPr lang="nl-NL" dirty="0" err="1" smtClean="0"/>
              <a:t>published</a:t>
            </a:r>
            <a:r>
              <a:rPr lang="nl-NL" dirty="0" smtClean="0"/>
              <a:t>, </a:t>
            </a:r>
            <a:r>
              <a:rPr lang="nl-NL" dirty="0" err="1" smtClean="0"/>
              <a:t>what</a:t>
            </a:r>
            <a:r>
              <a:rPr lang="nl-NL" dirty="0" smtClean="0"/>
              <a:t> do </a:t>
            </a:r>
            <a:r>
              <a:rPr lang="nl-NL" dirty="0" err="1" smtClean="0"/>
              <a:t>they</a:t>
            </a:r>
            <a:r>
              <a:rPr lang="nl-NL" dirty="0" smtClean="0"/>
              <a:t> </a:t>
            </a:r>
            <a:r>
              <a:rPr lang="nl-NL" dirty="0" err="1" smtClean="0"/>
              <a:t>mean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what</a:t>
            </a:r>
            <a:r>
              <a:rPr lang="nl-NL" dirty="0" smtClean="0"/>
              <a:t> is </a:t>
            </a:r>
            <a:r>
              <a:rPr lang="nl-NL" dirty="0" err="1" smtClean="0"/>
              <a:t>their</a:t>
            </a:r>
            <a:r>
              <a:rPr lang="nl-NL" dirty="0" smtClean="0"/>
              <a:t> </a:t>
            </a:r>
            <a:r>
              <a:rPr lang="nl-NL" dirty="0" err="1" smtClean="0"/>
              <a:t>payload</a:t>
            </a:r>
            <a:endParaRPr lang="nl-NL" dirty="0" smtClean="0"/>
          </a:p>
          <a:p>
            <a:pPr lvl="1"/>
            <a:r>
              <a:rPr lang="nl-NL" dirty="0" err="1" smtClean="0"/>
              <a:t>Harvested</a:t>
            </a:r>
            <a:r>
              <a:rPr lang="nl-NL" dirty="0" smtClean="0"/>
              <a:t> </a:t>
            </a:r>
            <a:r>
              <a:rPr lang="nl-NL" dirty="0" err="1" smtClean="0"/>
              <a:t>from</a:t>
            </a:r>
            <a:r>
              <a:rPr lang="nl-NL" dirty="0" smtClean="0"/>
              <a:t> microservices</a:t>
            </a:r>
          </a:p>
        </p:txBody>
      </p:sp>
    </p:spTree>
    <p:extLst>
      <p:ext uri="{BB962C8B-B14F-4D97-AF65-F5344CB8AC3E}">
        <p14:creationId xmlns:p14="http://schemas.microsoft.com/office/powerpoint/2010/main" val="1241403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Introducing</a:t>
            </a:r>
            <a:r>
              <a:rPr lang="nl-NL" dirty="0" smtClean="0"/>
              <a:t> Apache </a:t>
            </a:r>
            <a:r>
              <a:rPr lang="nl-NL" dirty="0" err="1" smtClean="0"/>
              <a:t>Kafka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nl-NL" dirty="0"/>
              <a:t>..- 2010 – </a:t>
            </a:r>
            <a:r>
              <a:rPr lang="nl-NL" dirty="0" err="1"/>
              <a:t>creation</a:t>
            </a:r>
            <a:r>
              <a:rPr lang="nl-NL" dirty="0"/>
              <a:t> at </a:t>
            </a:r>
            <a:r>
              <a:rPr lang="nl-NL" dirty="0" err="1"/>
              <a:t>Linkedin</a:t>
            </a:r>
            <a:endParaRPr lang="nl-NL" dirty="0"/>
          </a:p>
          <a:p>
            <a:r>
              <a:rPr lang="nl-NL" dirty="0" smtClean="0"/>
              <a:t>Message Bus | Event Broker </a:t>
            </a:r>
          </a:p>
          <a:p>
            <a:r>
              <a:rPr lang="nl-NL" dirty="0" smtClean="0"/>
              <a:t>High volume, low </a:t>
            </a:r>
            <a:r>
              <a:rPr lang="nl-NL" dirty="0" err="1" smtClean="0"/>
              <a:t>latency</a:t>
            </a:r>
            <a:r>
              <a:rPr lang="nl-NL" dirty="0" smtClean="0"/>
              <a:t>, </a:t>
            </a:r>
            <a:r>
              <a:rPr lang="nl-NL" dirty="0" err="1" smtClean="0"/>
              <a:t>highly</a:t>
            </a:r>
            <a:r>
              <a:rPr lang="nl-NL" dirty="0" smtClean="0"/>
              <a:t> </a:t>
            </a:r>
            <a:r>
              <a:rPr lang="nl-NL" dirty="0" err="1" smtClean="0"/>
              <a:t>reliable</a:t>
            </a:r>
            <a:r>
              <a:rPr lang="nl-NL" dirty="0" smtClean="0"/>
              <a:t>, cross </a:t>
            </a:r>
            <a:r>
              <a:rPr lang="nl-NL" dirty="0" err="1" smtClean="0"/>
              <a:t>technology</a:t>
            </a:r>
            <a:endParaRPr lang="nl-NL" dirty="0" smtClean="0"/>
          </a:p>
          <a:p>
            <a:pPr lvl="1"/>
            <a:r>
              <a:rPr lang="nl-NL" dirty="0" err="1" smtClean="0"/>
              <a:t>Scalable</a:t>
            </a:r>
            <a:r>
              <a:rPr lang="nl-NL" dirty="0" smtClean="0"/>
              <a:t>, </a:t>
            </a:r>
            <a:r>
              <a:rPr lang="nl-NL" dirty="0" err="1" smtClean="0"/>
              <a:t>distributed</a:t>
            </a:r>
            <a:r>
              <a:rPr lang="nl-NL" dirty="0" smtClean="0"/>
              <a:t>, </a:t>
            </a:r>
            <a:r>
              <a:rPr lang="nl-NL" dirty="0" err="1" smtClean="0"/>
              <a:t>strict</a:t>
            </a:r>
            <a:r>
              <a:rPr lang="nl-NL" dirty="0" smtClean="0"/>
              <a:t> </a:t>
            </a:r>
            <a:r>
              <a:rPr lang="nl-NL" dirty="0" err="1" smtClean="0"/>
              <a:t>message</a:t>
            </a:r>
            <a:r>
              <a:rPr lang="nl-NL" dirty="0" smtClean="0"/>
              <a:t> ordering, ….</a:t>
            </a:r>
          </a:p>
          <a:p>
            <a:r>
              <a:rPr lang="nl-NL" dirty="0" smtClean="0"/>
              <a:t>2011/2012 </a:t>
            </a:r>
            <a:r>
              <a:rPr lang="nl-NL" dirty="0"/>
              <a:t>– open source </a:t>
            </a:r>
            <a:r>
              <a:rPr lang="nl-NL" dirty="0" err="1"/>
              <a:t>under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Apache </a:t>
            </a:r>
            <a:r>
              <a:rPr lang="nl-NL" dirty="0" smtClean="0"/>
              <a:t>Incubator/ Top Project</a:t>
            </a:r>
          </a:p>
          <a:p>
            <a:r>
              <a:rPr lang="nl-NL" dirty="0" err="1"/>
              <a:t>Kafka</a:t>
            </a:r>
            <a:r>
              <a:rPr lang="nl-NL" dirty="0"/>
              <a:t> is </a:t>
            </a:r>
            <a:r>
              <a:rPr lang="nl-NL" dirty="0" err="1"/>
              <a:t>used</a:t>
            </a:r>
            <a:r>
              <a:rPr lang="nl-NL" dirty="0"/>
              <a:t> </a:t>
            </a:r>
            <a:r>
              <a:rPr lang="nl-NL" dirty="0" err="1"/>
              <a:t>by</a:t>
            </a:r>
            <a:r>
              <a:rPr lang="nl-NL" dirty="0"/>
              <a:t> </a:t>
            </a:r>
            <a:r>
              <a:rPr lang="nl-NL" dirty="0" err="1"/>
              <a:t>many</a:t>
            </a:r>
            <a:r>
              <a:rPr lang="nl-NL" dirty="0"/>
              <a:t> large </a:t>
            </a:r>
            <a:r>
              <a:rPr lang="nl-NL" dirty="0" err="1"/>
              <a:t>corporations</a:t>
            </a:r>
            <a:r>
              <a:rPr lang="nl-NL" dirty="0"/>
              <a:t>:</a:t>
            </a:r>
          </a:p>
          <a:p>
            <a:pPr lvl="1"/>
            <a:r>
              <a:rPr lang="nl-NL" dirty="0" err="1"/>
              <a:t>Walmart</a:t>
            </a:r>
            <a:r>
              <a:rPr lang="nl-NL" dirty="0"/>
              <a:t>, Cisco, </a:t>
            </a:r>
            <a:r>
              <a:rPr lang="nl-NL" dirty="0" err="1"/>
              <a:t>Netflix</a:t>
            </a:r>
            <a:r>
              <a:rPr lang="nl-NL" dirty="0"/>
              <a:t>, PayPal, LinkedIn, eBay, </a:t>
            </a:r>
            <a:r>
              <a:rPr lang="nl-NL" dirty="0" err="1"/>
              <a:t>Spotify</a:t>
            </a:r>
            <a:r>
              <a:rPr lang="nl-NL" dirty="0"/>
              <a:t>, Uber, </a:t>
            </a:r>
            <a:r>
              <a:rPr lang="nl-NL" dirty="0" err="1"/>
              <a:t>Sift</a:t>
            </a:r>
            <a:r>
              <a:rPr lang="nl-NL" dirty="0"/>
              <a:t> </a:t>
            </a:r>
            <a:r>
              <a:rPr lang="nl-NL" dirty="0" err="1"/>
              <a:t>Science</a:t>
            </a:r>
            <a:endParaRPr lang="nl-NL" dirty="0"/>
          </a:p>
          <a:p>
            <a:pPr lvl="1"/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embraced</a:t>
            </a:r>
            <a:r>
              <a:rPr lang="nl-NL" dirty="0"/>
              <a:t> </a:t>
            </a:r>
            <a:r>
              <a:rPr lang="nl-NL" dirty="0" err="1"/>
              <a:t>by</a:t>
            </a:r>
            <a:r>
              <a:rPr lang="nl-NL" dirty="0"/>
              <a:t> </a:t>
            </a:r>
            <a:r>
              <a:rPr lang="nl-NL" dirty="0" err="1"/>
              <a:t>many</a:t>
            </a:r>
            <a:r>
              <a:rPr lang="nl-NL" dirty="0"/>
              <a:t> software </a:t>
            </a:r>
            <a:r>
              <a:rPr lang="nl-NL" dirty="0" err="1"/>
              <a:t>vendors</a:t>
            </a:r>
            <a:r>
              <a:rPr lang="nl-NL" dirty="0"/>
              <a:t> &amp; </a:t>
            </a:r>
            <a:r>
              <a:rPr lang="nl-NL" dirty="0" err="1"/>
              <a:t>cloud</a:t>
            </a:r>
            <a:r>
              <a:rPr lang="nl-NL" dirty="0"/>
              <a:t> providers </a:t>
            </a:r>
            <a:endParaRPr lang="nl-NL" dirty="0" smtClean="0"/>
          </a:p>
          <a:p>
            <a:r>
              <a:rPr lang="nl-NL" dirty="0" smtClean="0"/>
              <a:t>Client </a:t>
            </a:r>
            <a:r>
              <a:rPr lang="nl-NL" dirty="0" err="1" smtClean="0"/>
              <a:t>libraries</a:t>
            </a:r>
            <a:r>
              <a:rPr lang="nl-NL" dirty="0" smtClean="0"/>
              <a:t> </a:t>
            </a:r>
            <a:r>
              <a:rPr lang="nl-NL" dirty="0" err="1" smtClean="0"/>
              <a:t>available</a:t>
            </a:r>
            <a:r>
              <a:rPr lang="nl-NL" dirty="0" smtClean="0"/>
              <a:t> for </a:t>
            </a:r>
            <a:r>
              <a:rPr lang="nl-NL" dirty="0" err="1" smtClean="0"/>
              <a:t>NodeJS</a:t>
            </a:r>
            <a:r>
              <a:rPr lang="nl-NL" dirty="0" smtClean="0"/>
              <a:t>, Java, C++, Python, Ruby, PHP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many</a:t>
            </a:r>
            <a:r>
              <a:rPr lang="nl-NL" dirty="0" smtClean="0"/>
              <a:t> more</a:t>
            </a:r>
            <a:endParaRPr lang="en-US" dirty="0"/>
          </a:p>
          <a:p>
            <a:endParaRPr lang="nl-NL" dirty="0"/>
          </a:p>
          <a:p>
            <a:endParaRPr lang="nl-NL" dirty="0" smtClean="0"/>
          </a:p>
          <a:p>
            <a:endParaRPr lang="nl-NL" dirty="0" smtClean="0"/>
          </a:p>
          <a:p>
            <a:endParaRPr lang="en-US" dirty="0"/>
          </a:p>
        </p:txBody>
      </p:sp>
      <p:pic>
        <p:nvPicPr>
          <p:cNvPr id="1026" name="Picture 2" descr="Image result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1575" y="2302349"/>
            <a:ext cx="5185174" cy="1190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Image result for logo kafk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92146" y="502403"/>
            <a:ext cx="4412774" cy="2319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7847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Kafka</a:t>
            </a:r>
            <a:r>
              <a:rPr lang="nl-NL" dirty="0" smtClean="0"/>
              <a:t> </a:t>
            </a:r>
            <a:r>
              <a:rPr lang="nl-NL" dirty="0" err="1" smtClean="0"/>
              <a:t>terminology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02169" y="2655980"/>
            <a:ext cx="11958638" cy="6411820"/>
          </a:xfrm>
        </p:spPr>
        <p:txBody>
          <a:bodyPr>
            <a:normAutofit/>
          </a:bodyPr>
          <a:lstStyle/>
          <a:p>
            <a:r>
              <a:rPr lang="nl-NL" dirty="0" smtClean="0"/>
              <a:t>Topic</a:t>
            </a:r>
          </a:p>
          <a:p>
            <a:pPr lvl="1"/>
            <a:r>
              <a:rPr lang="nl-NL" dirty="0" err="1" smtClean="0"/>
              <a:t>partition</a:t>
            </a:r>
            <a:endParaRPr lang="nl-NL" dirty="0" smtClean="0"/>
          </a:p>
          <a:p>
            <a:r>
              <a:rPr lang="nl-NL" dirty="0" smtClean="0"/>
              <a:t>Message</a:t>
            </a:r>
          </a:p>
          <a:p>
            <a:pPr lvl="1"/>
            <a:r>
              <a:rPr lang="nl-NL" dirty="0" smtClean="0"/>
              <a:t>== </a:t>
            </a:r>
            <a:r>
              <a:rPr lang="nl-NL" dirty="0" err="1" smtClean="0"/>
              <a:t>ByteArray</a:t>
            </a:r>
            <a:endParaRPr lang="nl-NL" dirty="0" smtClean="0"/>
          </a:p>
          <a:p>
            <a:r>
              <a:rPr lang="nl-NL" dirty="0" smtClean="0"/>
              <a:t>Broker</a:t>
            </a:r>
          </a:p>
          <a:p>
            <a:pPr lvl="1"/>
            <a:r>
              <a:rPr lang="nl-NL" dirty="0" err="1" smtClean="0"/>
              <a:t>replicated</a:t>
            </a:r>
            <a:endParaRPr lang="nl-NL" dirty="0" smtClean="0"/>
          </a:p>
          <a:p>
            <a:r>
              <a:rPr lang="nl-NL" dirty="0" smtClean="0"/>
              <a:t>Producer</a:t>
            </a:r>
          </a:p>
          <a:p>
            <a:r>
              <a:rPr lang="nl-NL" dirty="0" smtClean="0"/>
              <a:t>Consumer</a:t>
            </a:r>
          </a:p>
          <a:p>
            <a:pPr lvl="1"/>
            <a:r>
              <a:rPr lang="nl-NL" dirty="0" err="1" smtClean="0"/>
              <a:t>Working</a:t>
            </a:r>
            <a:r>
              <a:rPr lang="nl-NL" dirty="0" smtClean="0"/>
              <a:t> </a:t>
            </a:r>
            <a:r>
              <a:rPr lang="nl-NL" dirty="0" err="1" smtClean="0"/>
              <a:t>together</a:t>
            </a:r>
            <a:r>
              <a:rPr lang="nl-NL" dirty="0" smtClean="0"/>
              <a:t> </a:t>
            </a:r>
            <a:br>
              <a:rPr lang="nl-NL" dirty="0" smtClean="0"/>
            </a:br>
            <a:r>
              <a:rPr lang="nl-NL" dirty="0" smtClean="0"/>
              <a:t>in Consumer </a:t>
            </a:r>
            <a:r>
              <a:rPr lang="nl-NL" dirty="0" err="1" smtClean="0"/>
              <a:t>Groups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7410308" y="3744713"/>
            <a:ext cx="1968500" cy="1079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5010631" y="3507978"/>
            <a:ext cx="1968500" cy="10795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879831" y="4720828"/>
            <a:ext cx="3124200" cy="179427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0514831" y="5135760"/>
            <a:ext cx="1892300" cy="1007467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Elbow Connector 9"/>
          <p:cNvCxnSpPr>
            <a:stCxn id="4" idx="2"/>
          </p:cNvCxnSpPr>
          <p:nvPr/>
        </p:nvCxnSpPr>
        <p:spPr>
          <a:xfrm rot="16200000" flipH="1">
            <a:off x="9066451" y="4152319"/>
            <a:ext cx="776486" cy="2120273"/>
          </a:xfrm>
          <a:prstGeom prst="bentConnector2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Elbow Connector 11"/>
          <p:cNvCxnSpPr>
            <a:endCxn id="6" idx="1"/>
          </p:cNvCxnSpPr>
          <p:nvPr/>
        </p:nvCxnSpPr>
        <p:spPr>
          <a:xfrm flipV="1">
            <a:off x="12413481" y="4047728"/>
            <a:ext cx="2597150" cy="1552971"/>
          </a:xfrm>
          <a:prstGeom prst="bentConnector3">
            <a:avLst/>
          </a:prstGeom>
          <a:ln w="1905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677053" y="3953172"/>
            <a:ext cx="14350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smtClean="0">
                <a:solidFill>
                  <a:schemeClr val="tx2"/>
                </a:solidFill>
              </a:rPr>
              <a:t>Producer</a:t>
            </a:r>
            <a:endParaRPr lang="en-US" dirty="0" err="1" smtClean="0">
              <a:solidFill>
                <a:schemeClr val="tx2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5238532" y="3822798"/>
            <a:ext cx="16065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smtClean="0">
                <a:solidFill>
                  <a:schemeClr val="tx2"/>
                </a:solidFill>
              </a:rPr>
              <a:t>Consumer</a:t>
            </a:r>
            <a:endParaRPr lang="en-US" dirty="0" err="1" smtClean="0">
              <a:solidFill>
                <a:schemeClr val="tx2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1010992" y="5067646"/>
            <a:ext cx="9380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smtClean="0"/>
              <a:t>Topic</a:t>
            </a:r>
            <a:endParaRPr lang="en-US" dirty="0" err="1" smtClean="0"/>
          </a:p>
        </p:txBody>
      </p:sp>
      <p:sp>
        <p:nvSpPr>
          <p:cNvPr id="17" name="TextBox 16"/>
          <p:cNvSpPr txBox="1"/>
          <p:nvPr/>
        </p:nvSpPr>
        <p:spPr>
          <a:xfrm>
            <a:off x="9892531" y="4722709"/>
            <a:ext cx="10919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smtClean="0"/>
              <a:t>Broker</a:t>
            </a:r>
            <a:endParaRPr lang="en-US" dirty="0" err="1" smtClean="0"/>
          </a:p>
        </p:txBody>
      </p:sp>
      <p:pic>
        <p:nvPicPr>
          <p:cNvPr id="18" name="Picture 2" descr="Image result for logo kafk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0506" y="6583163"/>
            <a:ext cx="2625710" cy="1380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/>
          <p:cNvSpPr/>
          <p:nvPr/>
        </p:nvSpPr>
        <p:spPr>
          <a:xfrm>
            <a:off x="12012569" y="5529311"/>
            <a:ext cx="305662" cy="50140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11656107" y="5529311"/>
            <a:ext cx="305662" cy="50140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12492242" y="2650182"/>
            <a:ext cx="887208" cy="104527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12530773" y="2689810"/>
            <a:ext cx="91242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000" dirty="0" err="1" smtClean="0"/>
              <a:t>Key</a:t>
            </a:r>
            <a:endParaRPr lang="nl-NL" sz="2000" dirty="0" smtClean="0"/>
          </a:p>
          <a:p>
            <a:r>
              <a:rPr lang="nl-NL" sz="2000" dirty="0" smtClean="0"/>
              <a:t>Value </a:t>
            </a:r>
          </a:p>
          <a:p>
            <a:r>
              <a:rPr lang="nl-NL" sz="2000" dirty="0"/>
              <a:t>T</a:t>
            </a:r>
            <a:r>
              <a:rPr lang="nl-NL" sz="2000" dirty="0" smtClean="0"/>
              <a:t>ime</a:t>
            </a:r>
            <a:endParaRPr lang="en-US" sz="2000" dirty="0" err="1" smtClean="0"/>
          </a:p>
        </p:txBody>
      </p:sp>
      <p:cxnSp>
        <p:nvCxnSpPr>
          <p:cNvPr id="26" name="Straight Connector 25"/>
          <p:cNvCxnSpPr/>
          <p:nvPr/>
        </p:nvCxnSpPr>
        <p:spPr>
          <a:xfrm flipV="1">
            <a:off x="12012569" y="3705473"/>
            <a:ext cx="479673" cy="1823838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V="1">
            <a:off x="12318231" y="3695452"/>
            <a:ext cx="1061219" cy="1833859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12218342" y="2086272"/>
            <a:ext cx="14350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smtClean="0">
                <a:solidFill>
                  <a:schemeClr val="tx2"/>
                </a:solidFill>
              </a:rPr>
              <a:t>Message</a:t>
            </a:r>
            <a:endParaRPr lang="en-US" dirty="0" err="1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6549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Image result for image apache zookeep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2178" y="1550340"/>
            <a:ext cx="1410596" cy="896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9" name="Group 178"/>
          <p:cNvGrpSpPr/>
          <p:nvPr/>
        </p:nvGrpSpPr>
        <p:grpSpPr>
          <a:xfrm>
            <a:off x="5766702" y="7985010"/>
            <a:ext cx="660400" cy="889000"/>
            <a:chOff x="5473700" y="7607300"/>
            <a:chExt cx="965200" cy="1193800"/>
          </a:xfrm>
        </p:grpSpPr>
        <p:sp>
          <p:nvSpPr>
            <p:cNvPr id="180" name="Rectangle 179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1" name="Straight Connector 180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2" name="Straight Connector 181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3" name="Straight Connector 182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4" name="Straight Connector 183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5" name="Straight Connector 184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6" name="Straight Connector 185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7" name="Straight Connector 186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88" name="Group 187"/>
          <p:cNvGrpSpPr/>
          <p:nvPr/>
        </p:nvGrpSpPr>
        <p:grpSpPr>
          <a:xfrm>
            <a:off x="5614302" y="7832610"/>
            <a:ext cx="660400" cy="889000"/>
            <a:chOff x="5473700" y="7607300"/>
            <a:chExt cx="965200" cy="1193800"/>
          </a:xfrm>
        </p:grpSpPr>
        <p:sp>
          <p:nvSpPr>
            <p:cNvPr id="189" name="Rectangle 188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0" name="Straight Connector 189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1" name="Straight Connector 190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2" name="Straight Connector 191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3" name="Straight Connector 192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4" name="Straight Connector 193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5" name="Straight Connector 194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6" name="Straight Connector 195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61" name="Group 160"/>
          <p:cNvGrpSpPr/>
          <p:nvPr/>
        </p:nvGrpSpPr>
        <p:grpSpPr>
          <a:xfrm>
            <a:off x="6300102" y="7654810"/>
            <a:ext cx="660400" cy="889000"/>
            <a:chOff x="5473700" y="7607300"/>
            <a:chExt cx="965200" cy="1193800"/>
          </a:xfrm>
        </p:grpSpPr>
        <p:sp>
          <p:nvSpPr>
            <p:cNvPr id="162" name="Rectangle 161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3" name="Straight Connector 162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70" name="Group 169"/>
          <p:cNvGrpSpPr/>
          <p:nvPr/>
        </p:nvGrpSpPr>
        <p:grpSpPr>
          <a:xfrm>
            <a:off x="6147702" y="7502410"/>
            <a:ext cx="660400" cy="889000"/>
            <a:chOff x="5473700" y="7607300"/>
            <a:chExt cx="965200" cy="1193800"/>
          </a:xfrm>
        </p:grpSpPr>
        <p:sp>
          <p:nvSpPr>
            <p:cNvPr id="171" name="Rectangle 170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2" name="Straight Connector 171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8" name="Straight Connector 177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2" name="Group 81"/>
          <p:cNvGrpSpPr/>
          <p:nvPr/>
        </p:nvGrpSpPr>
        <p:grpSpPr>
          <a:xfrm>
            <a:off x="6833502" y="7324610"/>
            <a:ext cx="660400" cy="889000"/>
            <a:chOff x="5473700" y="7607300"/>
            <a:chExt cx="965200" cy="1193800"/>
          </a:xfrm>
        </p:grpSpPr>
        <p:sp>
          <p:nvSpPr>
            <p:cNvPr id="84" name="Rectangle 83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5" name="Straight Connector 84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1" name="Rectangle 80"/>
          <p:cNvSpPr/>
          <p:nvPr/>
        </p:nvSpPr>
        <p:spPr>
          <a:xfrm>
            <a:off x="7244581" y="2326332"/>
            <a:ext cx="3124200" cy="39878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7066781" y="2554932"/>
            <a:ext cx="3124200" cy="39878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583681" y="2346175"/>
            <a:ext cx="1968500" cy="1079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583681" y="3870175"/>
            <a:ext cx="1968500" cy="1079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583681" y="5394175"/>
            <a:ext cx="1968500" cy="1079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2019781" y="1570682"/>
            <a:ext cx="1968500" cy="10795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2019781" y="2979588"/>
            <a:ext cx="1968500" cy="71755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2019781" y="4714725"/>
            <a:ext cx="1968500" cy="143430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2019781" y="6447482"/>
            <a:ext cx="1968500" cy="10795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2019781" y="4026544"/>
            <a:ext cx="1968500" cy="35877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2299181" y="4949675"/>
            <a:ext cx="609600" cy="4445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3042131" y="4949675"/>
            <a:ext cx="609600" cy="4445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2299181" y="5491804"/>
            <a:ext cx="609600" cy="4445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13042131" y="5491804"/>
            <a:ext cx="609600" cy="4445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6888981" y="2783532"/>
            <a:ext cx="3124200" cy="39878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7523981" y="3198464"/>
            <a:ext cx="1892300" cy="1350764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Elbow Connector 21"/>
          <p:cNvCxnSpPr/>
          <p:nvPr/>
        </p:nvCxnSpPr>
        <p:spPr>
          <a:xfrm>
            <a:off x="4552181" y="2733525"/>
            <a:ext cx="2971800" cy="929878"/>
          </a:xfrm>
          <a:prstGeom prst="bentConnector3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/>
          <p:cNvCxnSpPr/>
          <p:nvPr/>
        </p:nvCxnSpPr>
        <p:spPr>
          <a:xfrm flipV="1">
            <a:off x="4552181" y="3980903"/>
            <a:ext cx="2971800" cy="225028"/>
          </a:xfrm>
          <a:prstGeom prst="bentConnector3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endCxn id="20" idx="1"/>
          </p:cNvCxnSpPr>
          <p:nvPr/>
        </p:nvCxnSpPr>
        <p:spPr>
          <a:xfrm flipV="1">
            <a:off x="4552181" y="5028256"/>
            <a:ext cx="2971800" cy="685799"/>
          </a:xfrm>
          <a:prstGeom prst="bentConnector3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/>
          <p:cNvCxnSpPr/>
          <p:nvPr/>
        </p:nvCxnSpPr>
        <p:spPr>
          <a:xfrm>
            <a:off x="4552181" y="4587725"/>
            <a:ext cx="2971800" cy="304800"/>
          </a:xfrm>
          <a:prstGeom prst="bentConnector3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7" idx="3"/>
          </p:cNvCxnSpPr>
          <p:nvPr/>
        </p:nvCxnSpPr>
        <p:spPr>
          <a:xfrm>
            <a:off x="4552181" y="5933925"/>
            <a:ext cx="2971800" cy="2379"/>
          </a:xfrm>
          <a:prstGeom prst="bentConnector3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Elbow Connector 43"/>
          <p:cNvCxnSpPr/>
          <p:nvPr/>
        </p:nvCxnSpPr>
        <p:spPr>
          <a:xfrm>
            <a:off x="9344076" y="3843386"/>
            <a:ext cx="2955105" cy="1417439"/>
          </a:xfrm>
          <a:prstGeom prst="bentConnector3">
            <a:avLst>
              <a:gd name="adj1" fmla="val 68480"/>
            </a:avLst>
          </a:prstGeom>
          <a:ln w="1905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6" name="Elbow Connector 45"/>
          <p:cNvCxnSpPr>
            <a:endCxn id="12" idx="1"/>
          </p:cNvCxnSpPr>
          <p:nvPr/>
        </p:nvCxnSpPr>
        <p:spPr>
          <a:xfrm>
            <a:off x="9428981" y="5120332"/>
            <a:ext cx="2590800" cy="1866900"/>
          </a:xfrm>
          <a:prstGeom prst="bentConnector3">
            <a:avLst/>
          </a:prstGeom>
          <a:ln w="1905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2773482" y="1758156"/>
            <a:ext cx="15888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smtClean="0">
                <a:solidFill>
                  <a:schemeClr val="bg2"/>
                </a:solidFill>
              </a:rPr>
              <a:t>Producers</a:t>
            </a:r>
            <a:endParaRPr lang="en-US" dirty="0" err="1" smtClean="0">
              <a:solidFill>
                <a:schemeClr val="bg2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12247682" y="983456"/>
            <a:ext cx="17604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err="1" smtClean="0">
                <a:solidFill>
                  <a:schemeClr val="bg2"/>
                </a:solidFill>
              </a:rPr>
              <a:t>Consumers</a:t>
            </a:r>
            <a:endParaRPr lang="en-US" dirty="0" err="1" smtClean="0">
              <a:solidFill>
                <a:schemeClr val="bg2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8020142" y="3130350"/>
            <a:ext cx="9380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smtClean="0"/>
              <a:t>Topic</a:t>
            </a:r>
            <a:endParaRPr lang="en-US" dirty="0" err="1" smtClean="0"/>
          </a:p>
        </p:txBody>
      </p:sp>
      <p:sp>
        <p:nvSpPr>
          <p:cNvPr id="54" name="TextBox 53"/>
          <p:cNvSpPr txBox="1"/>
          <p:nvPr/>
        </p:nvSpPr>
        <p:spPr>
          <a:xfrm>
            <a:off x="6901681" y="2785413"/>
            <a:ext cx="10919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smtClean="0"/>
              <a:t>Broker</a:t>
            </a:r>
            <a:endParaRPr lang="en-US" dirty="0" err="1" smtClean="0"/>
          </a:p>
        </p:txBody>
      </p:sp>
      <p:pic>
        <p:nvPicPr>
          <p:cNvPr id="2050" name="Picture 2" descr="Image result for logo kafk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0344" y="40083"/>
            <a:ext cx="2625710" cy="1380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5" name="Group 64"/>
          <p:cNvGrpSpPr/>
          <p:nvPr/>
        </p:nvGrpSpPr>
        <p:grpSpPr>
          <a:xfrm>
            <a:off x="6681102" y="7172210"/>
            <a:ext cx="660400" cy="889000"/>
            <a:chOff x="5473700" y="7607300"/>
            <a:chExt cx="965200" cy="1193800"/>
          </a:xfrm>
        </p:grpSpPr>
        <p:sp>
          <p:nvSpPr>
            <p:cNvPr id="55" name="Rectangle 54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7" name="Straight Connector 56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67" name="Elbow Connector 66"/>
          <p:cNvCxnSpPr/>
          <p:nvPr/>
        </p:nvCxnSpPr>
        <p:spPr>
          <a:xfrm rot="5400000">
            <a:off x="5752816" y="5518792"/>
            <a:ext cx="3635805" cy="560031"/>
          </a:xfrm>
          <a:prstGeom prst="bentConnector2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70" name="Group 69"/>
          <p:cNvGrpSpPr/>
          <p:nvPr/>
        </p:nvGrpSpPr>
        <p:grpSpPr>
          <a:xfrm>
            <a:off x="8162642" y="7172210"/>
            <a:ext cx="660400" cy="889000"/>
            <a:chOff x="5473700" y="7607300"/>
            <a:chExt cx="965200" cy="1193800"/>
          </a:xfrm>
        </p:grpSpPr>
        <p:sp>
          <p:nvSpPr>
            <p:cNvPr id="71" name="Rectangle 70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2" name="Straight Connector 71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83" name="Straight Connector 82"/>
          <p:cNvCxnSpPr>
            <a:stCxn id="31" idx="2"/>
            <a:endCxn id="71" idx="0"/>
          </p:cNvCxnSpPr>
          <p:nvPr/>
        </p:nvCxnSpPr>
        <p:spPr>
          <a:xfrm>
            <a:off x="8476481" y="6324053"/>
            <a:ext cx="16361" cy="84815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86" name="Group 85"/>
          <p:cNvGrpSpPr/>
          <p:nvPr/>
        </p:nvGrpSpPr>
        <p:grpSpPr>
          <a:xfrm>
            <a:off x="9394876" y="7172210"/>
            <a:ext cx="660400" cy="889000"/>
            <a:chOff x="5473700" y="7607300"/>
            <a:chExt cx="965200" cy="1193800"/>
          </a:xfrm>
        </p:grpSpPr>
        <p:sp>
          <p:nvSpPr>
            <p:cNvPr id="87" name="Rectangle 86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8" name="Straight Connector 87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96" name="Elbow Connector 95"/>
          <p:cNvCxnSpPr>
            <a:stCxn id="87" idx="0"/>
          </p:cNvCxnSpPr>
          <p:nvPr/>
        </p:nvCxnSpPr>
        <p:spPr>
          <a:xfrm rot="16200000" flipV="1">
            <a:off x="8363764" y="5810897"/>
            <a:ext cx="1893130" cy="829495"/>
          </a:xfrm>
          <a:prstGeom prst="bentConnector3">
            <a:avLst>
              <a:gd name="adj1" fmla="val 91592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5580880" y="2213420"/>
            <a:ext cx="5950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i="1" dirty="0" err="1" smtClean="0">
                <a:solidFill>
                  <a:schemeClr val="bg2"/>
                </a:solidFill>
              </a:rPr>
              <a:t>tcp</a:t>
            </a:r>
            <a:endParaRPr lang="en-US" i="1" dirty="0" err="1" smtClean="0">
              <a:solidFill>
                <a:schemeClr val="bg2"/>
              </a:solidFill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10712221" y="1471511"/>
            <a:ext cx="5950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i="1" dirty="0" err="1" smtClean="0">
                <a:solidFill>
                  <a:schemeClr val="bg2"/>
                </a:solidFill>
              </a:rPr>
              <a:t>tcp</a:t>
            </a:r>
            <a:endParaRPr lang="en-US" i="1" dirty="0" err="1" smtClean="0">
              <a:solidFill>
                <a:schemeClr val="bg2"/>
              </a:solidFill>
            </a:endParaRPr>
          </a:p>
        </p:txBody>
      </p:sp>
      <p:grpSp>
        <p:nvGrpSpPr>
          <p:cNvPr id="120" name="Group 119"/>
          <p:cNvGrpSpPr/>
          <p:nvPr/>
        </p:nvGrpSpPr>
        <p:grpSpPr>
          <a:xfrm>
            <a:off x="8315042" y="7324610"/>
            <a:ext cx="660400" cy="889000"/>
            <a:chOff x="5473700" y="7607300"/>
            <a:chExt cx="965200" cy="1193800"/>
          </a:xfrm>
        </p:grpSpPr>
        <p:sp>
          <p:nvSpPr>
            <p:cNvPr id="121" name="Rectangle 120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2" name="Straight Connector 121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7" name="Straight Connector 126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29" name="Group 128"/>
          <p:cNvGrpSpPr/>
          <p:nvPr/>
        </p:nvGrpSpPr>
        <p:grpSpPr>
          <a:xfrm>
            <a:off x="8467442" y="7477010"/>
            <a:ext cx="660400" cy="889000"/>
            <a:chOff x="5473700" y="7607300"/>
            <a:chExt cx="965200" cy="1193800"/>
          </a:xfrm>
        </p:grpSpPr>
        <p:sp>
          <p:nvSpPr>
            <p:cNvPr id="130" name="Rectangle 129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1" name="Straight Connector 130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2" name="Straight Connector 131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3" name="Straight Connector 132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4" name="Straight Connector 133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5" name="Straight Connector 134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6" name="Straight Connector 135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7" name="Straight Connector 136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38" name="Group 137"/>
          <p:cNvGrpSpPr/>
          <p:nvPr/>
        </p:nvGrpSpPr>
        <p:grpSpPr>
          <a:xfrm>
            <a:off x="9547276" y="7324610"/>
            <a:ext cx="660400" cy="889000"/>
            <a:chOff x="5473700" y="7607300"/>
            <a:chExt cx="965200" cy="1193800"/>
          </a:xfrm>
        </p:grpSpPr>
        <p:sp>
          <p:nvSpPr>
            <p:cNvPr id="139" name="Rectangle 138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0" name="Straight Connector 139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1" name="Straight Connector 140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2" name="Straight Connector 141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3" name="Straight Connector 142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4" name="Straight Connector 143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5" name="Straight Connector 144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6" name="Straight Connector 145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47" name="Group 146"/>
          <p:cNvGrpSpPr/>
          <p:nvPr/>
        </p:nvGrpSpPr>
        <p:grpSpPr>
          <a:xfrm>
            <a:off x="9699676" y="7477010"/>
            <a:ext cx="660400" cy="889000"/>
            <a:chOff x="5473700" y="7607300"/>
            <a:chExt cx="965200" cy="1193800"/>
          </a:xfrm>
        </p:grpSpPr>
        <p:sp>
          <p:nvSpPr>
            <p:cNvPr id="148" name="Rectangle 147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9" name="Straight Connector 148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0" name="Straight Connector 149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1" name="Straight Connector 150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2" name="Straight Connector 151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3" name="Straight Connector 152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4" name="Straight Connector 153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5" name="Straight Connector 154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4" name="Rectangle 33"/>
          <p:cNvSpPr/>
          <p:nvPr/>
        </p:nvSpPr>
        <p:spPr>
          <a:xfrm>
            <a:off x="7752585" y="3528069"/>
            <a:ext cx="1591491" cy="45283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8970919" y="3592015"/>
            <a:ext cx="305662" cy="28183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/>
          <p:cNvSpPr/>
          <p:nvPr/>
        </p:nvSpPr>
        <p:spPr>
          <a:xfrm>
            <a:off x="8614457" y="3592015"/>
            <a:ext cx="305662" cy="28183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/>
          <p:cNvSpPr/>
          <p:nvPr/>
        </p:nvSpPr>
        <p:spPr>
          <a:xfrm>
            <a:off x="8257995" y="3592015"/>
            <a:ext cx="305662" cy="28183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/>
          <p:cNvSpPr/>
          <p:nvPr/>
        </p:nvSpPr>
        <p:spPr>
          <a:xfrm>
            <a:off x="7901533" y="3592015"/>
            <a:ext cx="305662" cy="28183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Elbow Connector 40"/>
          <p:cNvCxnSpPr/>
          <p:nvPr/>
        </p:nvCxnSpPr>
        <p:spPr>
          <a:xfrm flipV="1">
            <a:off x="8505876" y="3236763"/>
            <a:ext cx="3513905" cy="531812"/>
          </a:xfrm>
          <a:prstGeom prst="bentConnector3">
            <a:avLst>
              <a:gd name="adj1" fmla="val 81082"/>
            </a:avLst>
          </a:prstGeom>
          <a:ln w="1905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6" name="Elbow Connector 35"/>
          <p:cNvCxnSpPr>
            <a:endCxn id="9" idx="1"/>
          </p:cNvCxnSpPr>
          <p:nvPr/>
        </p:nvCxnSpPr>
        <p:spPr>
          <a:xfrm flipV="1">
            <a:off x="8823042" y="2110432"/>
            <a:ext cx="3196739" cy="1586706"/>
          </a:xfrm>
          <a:prstGeom prst="bentConnector3">
            <a:avLst>
              <a:gd name="adj1" fmla="val 59932"/>
            </a:avLst>
          </a:prstGeom>
          <a:ln w="1905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56" name="Rectangle 155"/>
          <p:cNvSpPr/>
          <p:nvPr/>
        </p:nvSpPr>
        <p:spPr>
          <a:xfrm>
            <a:off x="7739885" y="4023369"/>
            <a:ext cx="1591491" cy="45283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Rectangle 156"/>
          <p:cNvSpPr/>
          <p:nvPr/>
        </p:nvSpPr>
        <p:spPr>
          <a:xfrm>
            <a:off x="8958219" y="4087315"/>
            <a:ext cx="305662" cy="28183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Rectangle 157"/>
          <p:cNvSpPr/>
          <p:nvPr/>
        </p:nvSpPr>
        <p:spPr>
          <a:xfrm>
            <a:off x="8601757" y="4087315"/>
            <a:ext cx="305662" cy="28183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Rectangle 158"/>
          <p:cNvSpPr/>
          <p:nvPr/>
        </p:nvSpPr>
        <p:spPr>
          <a:xfrm>
            <a:off x="8245295" y="4087315"/>
            <a:ext cx="305662" cy="28183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Elbow Connector 38"/>
          <p:cNvCxnSpPr>
            <a:endCxn id="84" idx="3"/>
          </p:cNvCxnSpPr>
          <p:nvPr/>
        </p:nvCxnSpPr>
        <p:spPr>
          <a:xfrm rot="5400000">
            <a:off x="6111969" y="5858136"/>
            <a:ext cx="3292908" cy="529041"/>
          </a:xfrm>
          <a:prstGeom prst="bentConnector2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7523981" y="4777432"/>
            <a:ext cx="1892300" cy="501648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7530331" y="5543797"/>
            <a:ext cx="1892300" cy="780256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Elbow Connector 47"/>
          <p:cNvCxnSpPr>
            <a:stCxn id="158" idx="3"/>
            <a:endCxn id="16" idx="1"/>
          </p:cNvCxnSpPr>
          <p:nvPr/>
        </p:nvCxnSpPr>
        <p:spPr>
          <a:xfrm>
            <a:off x="8907419" y="4228231"/>
            <a:ext cx="3391762" cy="1485823"/>
          </a:xfrm>
          <a:prstGeom prst="bentConnector3">
            <a:avLst>
              <a:gd name="adj1" fmla="val 61982"/>
            </a:avLst>
          </a:prstGeom>
          <a:ln w="1905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0" name="Rectangle 49"/>
          <p:cNvSpPr/>
          <p:nvPr/>
        </p:nvSpPr>
        <p:spPr>
          <a:xfrm>
            <a:off x="5015638" y="2346175"/>
            <a:ext cx="407262" cy="55761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" name="Rectangle 196"/>
          <p:cNvSpPr/>
          <p:nvPr/>
        </p:nvSpPr>
        <p:spPr>
          <a:xfrm>
            <a:off x="5079138" y="2444252"/>
            <a:ext cx="152831" cy="23083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" name="Rectangle 197"/>
          <p:cNvSpPr/>
          <p:nvPr/>
        </p:nvSpPr>
        <p:spPr>
          <a:xfrm>
            <a:off x="5117238" y="2525710"/>
            <a:ext cx="152831" cy="23083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9" name="Rectangle 198"/>
          <p:cNvSpPr/>
          <p:nvPr/>
        </p:nvSpPr>
        <p:spPr>
          <a:xfrm>
            <a:off x="5168038" y="2632568"/>
            <a:ext cx="152831" cy="23083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8" name="Picture 4" descr="Image result for server host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7323" y="1524543"/>
            <a:ext cx="1145629" cy="1145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0" name="Picture 4" descr="Image result for server host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113885" y="1262952"/>
            <a:ext cx="1145629" cy="1145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Image result for laptop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3770" y="1652428"/>
            <a:ext cx="796349" cy="873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0809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Connect  microservices </a:t>
            </a:r>
            <a:r>
              <a:rPr lang="nl-NL" dirty="0" err="1" smtClean="0"/>
              <a:t>to</a:t>
            </a:r>
            <a:r>
              <a:rPr lang="nl-NL" dirty="0" smtClean="0"/>
              <a:t> KAFKA – NODEJS </a:t>
            </a:r>
            <a:r>
              <a:rPr lang="nl-NL" dirty="0" err="1" smtClean="0"/>
              <a:t>Example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085" y="2133283"/>
            <a:ext cx="11039475" cy="73154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26621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Extended API of microservice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 smtClean="0"/>
              <a:t>Deployment API</a:t>
            </a:r>
          </a:p>
          <a:p>
            <a:pPr lvl="1"/>
            <a:r>
              <a:rPr lang="nl-NL" dirty="0" err="1" smtClean="0"/>
              <a:t>Injectable</a:t>
            </a:r>
            <a:r>
              <a:rPr lang="nl-NL" dirty="0" smtClean="0"/>
              <a:t> </a:t>
            </a:r>
            <a:r>
              <a:rPr lang="nl-NL" dirty="0" err="1" smtClean="0"/>
              <a:t>dependencies</a:t>
            </a:r>
            <a:r>
              <a:rPr lang="nl-NL" dirty="0" smtClean="0"/>
              <a:t> – </a:t>
            </a:r>
            <a:r>
              <a:rPr lang="nl-NL" dirty="0" err="1" smtClean="0"/>
              <a:t>reference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cache, </a:t>
            </a:r>
            <a:r>
              <a:rPr lang="nl-NL" dirty="0" err="1" smtClean="0"/>
              <a:t>logging</a:t>
            </a:r>
            <a:r>
              <a:rPr lang="nl-NL" dirty="0" smtClean="0"/>
              <a:t>, storage URL, …</a:t>
            </a:r>
          </a:p>
          <a:p>
            <a:pPr lvl="1"/>
            <a:r>
              <a:rPr lang="nl-NL" dirty="0" err="1" smtClean="0"/>
              <a:t>Configurable</a:t>
            </a:r>
            <a:r>
              <a:rPr lang="nl-NL" dirty="0" smtClean="0"/>
              <a:t> meta-data – run time parameters, log level, </a:t>
            </a:r>
            <a:r>
              <a:rPr lang="nl-NL" dirty="0" err="1" smtClean="0"/>
              <a:t>credential</a:t>
            </a:r>
            <a:r>
              <a:rPr lang="nl-NL" dirty="0" smtClean="0"/>
              <a:t> (</a:t>
            </a:r>
            <a:r>
              <a:rPr lang="nl-NL" dirty="0" err="1" smtClean="0"/>
              <a:t>key</a:t>
            </a:r>
            <a:r>
              <a:rPr lang="nl-NL" dirty="0" smtClean="0"/>
              <a:t>)</a:t>
            </a:r>
          </a:p>
          <a:p>
            <a:r>
              <a:rPr lang="nl-NL" dirty="0" err="1" smtClean="0"/>
              <a:t>Interraction</a:t>
            </a:r>
            <a:r>
              <a:rPr lang="nl-NL" dirty="0" smtClean="0"/>
              <a:t> API</a:t>
            </a:r>
          </a:p>
          <a:p>
            <a:pPr lvl="1"/>
            <a:r>
              <a:rPr lang="nl-NL" dirty="0" smtClean="0"/>
              <a:t>REST Resources &amp; Operations – query </a:t>
            </a:r>
            <a:r>
              <a:rPr lang="nl-NL" dirty="0" err="1" smtClean="0"/>
              <a:t>and</a:t>
            </a:r>
            <a:r>
              <a:rPr lang="nl-NL" dirty="0" smtClean="0"/>
              <a:t> URL parameters, </a:t>
            </a:r>
            <a:r>
              <a:rPr lang="nl-NL" dirty="0" err="1" smtClean="0"/>
              <a:t>message</a:t>
            </a:r>
            <a:r>
              <a:rPr lang="nl-NL" dirty="0" smtClean="0"/>
              <a:t> formats</a:t>
            </a:r>
          </a:p>
          <a:p>
            <a:pPr lvl="1"/>
            <a:r>
              <a:rPr lang="nl-NL" dirty="0" smtClean="0"/>
              <a:t>Events </a:t>
            </a:r>
            <a:r>
              <a:rPr lang="nl-NL" dirty="0" err="1" smtClean="0"/>
              <a:t>Consumed</a:t>
            </a:r>
            <a:r>
              <a:rPr lang="nl-NL" dirty="0" smtClean="0"/>
              <a:t> – </a:t>
            </a:r>
            <a:r>
              <a:rPr lang="nl-NL" dirty="0" err="1" smtClean="0"/>
              <a:t>alternative</a:t>
            </a:r>
            <a:r>
              <a:rPr lang="nl-NL" dirty="0" smtClean="0"/>
              <a:t> way </a:t>
            </a:r>
            <a:r>
              <a:rPr lang="nl-NL" dirty="0" err="1" smtClean="0"/>
              <a:t>to</a:t>
            </a:r>
            <a:r>
              <a:rPr lang="nl-NL" dirty="0" smtClean="0"/>
              <a:t> call | </a:t>
            </a:r>
            <a:r>
              <a:rPr lang="nl-NL" dirty="0" err="1" smtClean="0"/>
              <a:t>activate</a:t>
            </a:r>
            <a:r>
              <a:rPr lang="nl-NL" dirty="0" smtClean="0"/>
              <a:t>  a microservice </a:t>
            </a:r>
          </a:p>
          <a:p>
            <a:pPr lvl="2"/>
            <a:r>
              <a:rPr lang="nl-NL" dirty="0" smtClean="0"/>
              <a:t>Reference </a:t>
            </a:r>
            <a:r>
              <a:rPr lang="nl-NL" dirty="0" err="1" smtClean="0"/>
              <a:t>to</a:t>
            </a:r>
            <a:r>
              <a:rPr lang="nl-NL" dirty="0" smtClean="0"/>
              <a:t> entry in Event </a:t>
            </a:r>
            <a:r>
              <a:rPr lang="nl-NL" dirty="0" err="1" smtClean="0"/>
              <a:t>Catalog</a:t>
            </a:r>
            <a:endParaRPr lang="nl-NL" dirty="0" smtClean="0"/>
          </a:p>
          <a:p>
            <a:pPr lvl="2"/>
            <a:r>
              <a:rPr lang="nl-NL" dirty="0" smtClean="0"/>
              <a:t>May </a:t>
            </a:r>
            <a:r>
              <a:rPr lang="nl-NL" dirty="0" err="1" smtClean="0"/>
              <a:t>include</a:t>
            </a:r>
            <a:r>
              <a:rPr lang="nl-NL" dirty="0" smtClean="0"/>
              <a:t> </a:t>
            </a:r>
            <a:r>
              <a:rPr lang="nl-NL" dirty="0" err="1" smtClean="0"/>
              <a:t>reference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shared Cache Resource</a:t>
            </a:r>
          </a:p>
          <a:p>
            <a:pPr lvl="1"/>
            <a:r>
              <a:rPr lang="nl-NL" dirty="0" smtClean="0"/>
              <a:t>Events </a:t>
            </a:r>
            <a:r>
              <a:rPr lang="nl-NL" dirty="0" err="1" smtClean="0"/>
              <a:t>Produced</a:t>
            </a:r>
            <a:r>
              <a:rPr lang="nl-NL" dirty="0" smtClean="0"/>
              <a:t> – </a:t>
            </a:r>
            <a:r>
              <a:rPr lang="nl-NL" dirty="0" err="1" smtClean="0"/>
              <a:t>alternative</a:t>
            </a:r>
            <a:r>
              <a:rPr lang="nl-NL" dirty="0" smtClean="0"/>
              <a:t> output </a:t>
            </a:r>
            <a:r>
              <a:rPr lang="nl-NL" dirty="0" err="1" smtClean="0"/>
              <a:t>from</a:t>
            </a:r>
            <a:r>
              <a:rPr lang="nl-NL" dirty="0" smtClean="0"/>
              <a:t> microservice</a:t>
            </a:r>
          </a:p>
          <a:p>
            <a:pPr lvl="2"/>
            <a:r>
              <a:rPr lang="nl-NL" dirty="0" smtClean="0"/>
              <a:t>Event </a:t>
            </a:r>
            <a:r>
              <a:rPr lang="nl-NL" dirty="0" err="1" smtClean="0"/>
              <a:t>can</a:t>
            </a:r>
            <a:r>
              <a:rPr lang="nl-NL" dirty="0" smtClean="0"/>
              <a:t> </a:t>
            </a:r>
            <a:r>
              <a:rPr lang="nl-NL" dirty="0" err="1" smtClean="0"/>
              <a:t>be</a:t>
            </a:r>
            <a:r>
              <a:rPr lang="nl-NL" dirty="0" smtClean="0"/>
              <a:t> </a:t>
            </a:r>
            <a:r>
              <a:rPr lang="nl-NL" dirty="0" err="1" smtClean="0"/>
              <a:t>an</a:t>
            </a:r>
            <a:r>
              <a:rPr lang="nl-NL" dirty="0" smtClean="0"/>
              <a:t> </a:t>
            </a:r>
            <a:r>
              <a:rPr lang="nl-NL" dirty="0" err="1" smtClean="0"/>
              <a:t>asynchronous</a:t>
            </a:r>
            <a:r>
              <a:rPr lang="nl-NL" dirty="0" smtClean="0"/>
              <a:t> response </a:t>
            </a:r>
            <a:r>
              <a:rPr lang="nl-NL" dirty="0" err="1" smtClean="0"/>
              <a:t>to</a:t>
            </a:r>
            <a:r>
              <a:rPr lang="nl-NL" dirty="0" smtClean="0"/>
              <a:t> a </a:t>
            </a:r>
            <a:r>
              <a:rPr lang="nl-NL" dirty="0" err="1" smtClean="0"/>
              <a:t>stateless</a:t>
            </a:r>
            <a:r>
              <a:rPr lang="nl-NL" dirty="0" smtClean="0"/>
              <a:t> </a:t>
            </a:r>
            <a:r>
              <a:rPr lang="nl-NL" dirty="0" err="1" smtClean="0"/>
              <a:t>consumer</a:t>
            </a:r>
            <a:r>
              <a:rPr lang="nl-NL" dirty="0" smtClean="0"/>
              <a:t> </a:t>
            </a:r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12975149" y="1148210"/>
            <a:ext cx="3559425" cy="2549483"/>
            <a:chOff x="12919162" y="955717"/>
            <a:chExt cx="1582583" cy="1128338"/>
          </a:xfrm>
        </p:grpSpPr>
        <p:sp>
          <p:nvSpPr>
            <p:cNvPr id="4" name="Rounded Rectangle 3"/>
            <p:cNvSpPr/>
            <p:nvPr/>
          </p:nvSpPr>
          <p:spPr>
            <a:xfrm>
              <a:off x="13299165" y="1032495"/>
              <a:ext cx="880110" cy="1051560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4800"/>
            </a:p>
          </p:txBody>
        </p:sp>
        <p:sp>
          <p:nvSpPr>
            <p:cNvPr id="5" name="Rounded Rectangle 4"/>
            <p:cNvSpPr/>
            <p:nvPr/>
          </p:nvSpPr>
          <p:spPr>
            <a:xfrm>
              <a:off x="13299165" y="1032495"/>
              <a:ext cx="880110" cy="224790"/>
            </a:xfrm>
            <a:prstGeom prst="roundRect">
              <a:avLst/>
            </a:prstGeom>
            <a:solidFill>
              <a:schemeClr val="accent2"/>
            </a:solidFill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nl-NL" sz="3600" b="1" dirty="0" smtClean="0">
                  <a:solidFill>
                    <a:schemeClr val="bg2">
                      <a:lumMod val="95000"/>
                    </a:schemeClr>
                  </a:solidFill>
                </a:rPr>
                <a:t>API</a:t>
              </a:r>
              <a:endParaRPr lang="en-US" sz="3600" b="1" dirty="0">
                <a:solidFill>
                  <a:schemeClr val="bg2">
                    <a:lumMod val="95000"/>
                  </a:schemeClr>
                </a:solidFill>
              </a:endParaRPr>
            </a:p>
          </p:txBody>
        </p:sp>
        <p:sp>
          <p:nvSpPr>
            <p:cNvPr id="6" name="Lightning Bolt 5"/>
            <p:cNvSpPr/>
            <p:nvPr/>
          </p:nvSpPr>
          <p:spPr>
            <a:xfrm>
              <a:off x="13969344" y="1352535"/>
              <a:ext cx="419861" cy="544476"/>
            </a:xfrm>
            <a:prstGeom prst="lightningBol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800"/>
            </a:p>
          </p:txBody>
        </p:sp>
        <p:sp>
          <p:nvSpPr>
            <p:cNvPr id="7" name="Right Arrow 6"/>
            <p:cNvSpPr/>
            <p:nvPr/>
          </p:nvSpPr>
          <p:spPr>
            <a:xfrm>
              <a:off x="14276664" y="1392162"/>
              <a:ext cx="225081" cy="23261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800"/>
            </a:p>
          </p:txBody>
        </p:sp>
        <p:sp>
          <p:nvSpPr>
            <p:cNvPr id="8" name="Lightning Bolt 7"/>
            <p:cNvSpPr/>
            <p:nvPr/>
          </p:nvSpPr>
          <p:spPr>
            <a:xfrm>
              <a:off x="13031703" y="955717"/>
              <a:ext cx="419861" cy="544476"/>
            </a:xfrm>
            <a:prstGeom prst="lightningBol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800"/>
            </a:p>
          </p:txBody>
        </p:sp>
        <p:sp>
          <p:nvSpPr>
            <p:cNvPr id="9" name="Right Arrow 8"/>
            <p:cNvSpPr/>
            <p:nvPr/>
          </p:nvSpPr>
          <p:spPr>
            <a:xfrm>
              <a:off x="12919162" y="1165267"/>
              <a:ext cx="225081" cy="23261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800"/>
            </a:p>
          </p:txBody>
        </p:sp>
      </p:grpSp>
      <p:sp>
        <p:nvSpPr>
          <p:cNvPr id="11" name="Up Arrow 10"/>
          <p:cNvSpPr/>
          <p:nvPr/>
        </p:nvSpPr>
        <p:spPr>
          <a:xfrm>
            <a:off x="14422738" y="3224486"/>
            <a:ext cx="914400" cy="946414"/>
          </a:xfrm>
          <a:prstGeom prst="upArrow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14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Source Code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17701" y="2603501"/>
            <a:ext cx="14373859" cy="5727700"/>
          </a:xfrm>
        </p:spPr>
        <p:txBody>
          <a:bodyPr/>
          <a:lstStyle/>
          <a:p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github.com/lucasjellema/oracle-code-brussels-microservices-choreography</a:t>
            </a:r>
            <a:endParaRPr lang="en-US" dirty="0" smtClean="0"/>
          </a:p>
          <a:p>
            <a:pPr lvl="1"/>
            <a:r>
              <a:rPr lang="nl-NL" dirty="0" err="1" smtClean="0"/>
              <a:t>NodeJS</a:t>
            </a:r>
            <a:endParaRPr lang="nl-NL" dirty="0" smtClean="0"/>
          </a:p>
          <a:p>
            <a:pPr lvl="1"/>
            <a:r>
              <a:rPr lang="nl-NL" dirty="0" err="1" smtClean="0"/>
              <a:t>Kafka</a:t>
            </a:r>
            <a:r>
              <a:rPr lang="nl-NL" dirty="0" smtClean="0"/>
              <a:t> Producer &amp; Consumer</a:t>
            </a:r>
          </a:p>
          <a:p>
            <a:pPr lvl="1"/>
            <a:r>
              <a:rPr lang="nl-NL" dirty="0" smtClean="0"/>
              <a:t>Docker </a:t>
            </a:r>
            <a:r>
              <a:rPr lang="nl-NL" dirty="0" err="1" smtClean="0"/>
              <a:t>build</a:t>
            </a:r>
            <a:r>
              <a:rPr lang="nl-NL" dirty="0" smtClean="0"/>
              <a:t> files</a:t>
            </a:r>
          </a:p>
          <a:p>
            <a:pPr lvl="1"/>
            <a:r>
              <a:rPr lang="nl-NL" dirty="0" err="1" smtClean="0"/>
              <a:t>Kubernetes</a:t>
            </a:r>
            <a:r>
              <a:rPr lang="nl-NL" dirty="0" smtClean="0"/>
              <a:t> YAML</a:t>
            </a:r>
            <a:br>
              <a:rPr lang="nl-NL" dirty="0" smtClean="0"/>
            </a:b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040" y="3239596"/>
            <a:ext cx="7615238" cy="53179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39548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Event bridge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connect</a:t>
            </a:r>
            <a:r>
              <a:rPr lang="nl-NL" dirty="0" smtClean="0"/>
              <a:t> </a:t>
            </a:r>
            <a:r>
              <a:rPr lang="nl-NL" dirty="0" err="1" smtClean="0"/>
              <a:t>cloud</a:t>
            </a:r>
            <a:r>
              <a:rPr lang="nl-NL" dirty="0" smtClean="0"/>
              <a:t> &amp; on </a:t>
            </a:r>
            <a:r>
              <a:rPr lang="nl-NL" dirty="0" err="1" smtClean="0"/>
              <a:t>premises</a:t>
            </a:r>
            <a:r>
              <a:rPr lang="nl-NL" dirty="0" smtClean="0"/>
              <a:t> Event bus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17701" y="2603501"/>
            <a:ext cx="13596619" cy="5727700"/>
          </a:xfrm>
        </p:spPr>
        <p:txBody>
          <a:bodyPr/>
          <a:lstStyle/>
          <a:p>
            <a:r>
              <a:rPr lang="nl-NL" dirty="0" smtClean="0"/>
              <a:t>An event bus </a:t>
            </a:r>
            <a:r>
              <a:rPr lang="nl-NL" dirty="0" err="1" smtClean="0"/>
              <a:t>based</a:t>
            </a:r>
            <a:r>
              <a:rPr lang="nl-NL" dirty="0" smtClean="0"/>
              <a:t> on Apache </a:t>
            </a:r>
            <a:r>
              <a:rPr lang="nl-NL" dirty="0" err="1" smtClean="0"/>
              <a:t>Kafka</a:t>
            </a:r>
            <a:r>
              <a:rPr lang="nl-NL" dirty="0" smtClean="0"/>
              <a:t> </a:t>
            </a:r>
            <a:r>
              <a:rPr lang="nl-NL" dirty="0" err="1" smtClean="0"/>
              <a:t>can</a:t>
            </a:r>
            <a:r>
              <a:rPr lang="nl-NL" dirty="0" smtClean="0"/>
              <a:t> run on </a:t>
            </a:r>
            <a:r>
              <a:rPr lang="nl-NL" dirty="0" err="1" smtClean="0"/>
              <a:t>premises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in </a:t>
            </a:r>
            <a:r>
              <a:rPr lang="nl-NL" dirty="0" err="1" smtClean="0"/>
              <a:t>the</a:t>
            </a:r>
            <a:r>
              <a:rPr lang="nl-NL" dirty="0" smtClean="0"/>
              <a:t> </a:t>
            </a:r>
            <a:r>
              <a:rPr lang="nl-NL" dirty="0" err="1" smtClean="0"/>
              <a:t>cloud</a:t>
            </a:r>
            <a:endParaRPr lang="nl-NL" dirty="0" smtClean="0"/>
          </a:p>
          <a:p>
            <a:r>
              <a:rPr lang="nl-NL" dirty="0" err="1" smtClean="0"/>
              <a:t>Various</a:t>
            </a:r>
            <a:r>
              <a:rPr lang="nl-NL" dirty="0" smtClean="0"/>
              <a:t> </a:t>
            </a:r>
            <a:r>
              <a:rPr lang="nl-NL" dirty="0" err="1" smtClean="0"/>
              <a:t>cloud</a:t>
            </a:r>
            <a:r>
              <a:rPr lang="nl-NL" dirty="0" smtClean="0"/>
              <a:t> </a:t>
            </a:r>
            <a:r>
              <a:rPr lang="nl-NL" dirty="0" err="1" smtClean="0"/>
              <a:t>vendors</a:t>
            </a:r>
            <a:r>
              <a:rPr lang="nl-NL" dirty="0" smtClean="0"/>
              <a:t> offer </a:t>
            </a:r>
            <a:r>
              <a:rPr lang="nl-NL" dirty="0" err="1" smtClean="0"/>
              <a:t>such</a:t>
            </a:r>
            <a:r>
              <a:rPr lang="nl-NL" dirty="0" smtClean="0"/>
              <a:t> </a:t>
            </a:r>
            <a:r>
              <a:rPr lang="nl-NL" dirty="0" err="1" smtClean="0"/>
              <a:t>an</a:t>
            </a:r>
            <a:r>
              <a:rPr lang="nl-NL" dirty="0" smtClean="0"/>
              <a:t> Apache </a:t>
            </a:r>
            <a:r>
              <a:rPr lang="nl-NL" dirty="0" err="1" smtClean="0"/>
              <a:t>Kafka</a:t>
            </a:r>
            <a:r>
              <a:rPr lang="nl-NL" dirty="0" smtClean="0"/>
              <a:t> service</a:t>
            </a:r>
          </a:p>
          <a:p>
            <a:pPr lvl="1"/>
            <a:r>
              <a:rPr lang="nl-NL" dirty="0" smtClean="0"/>
              <a:t>For </a:t>
            </a:r>
            <a:r>
              <a:rPr lang="nl-NL" dirty="0" err="1" smtClean="0"/>
              <a:t>example</a:t>
            </a:r>
            <a:r>
              <a:rPr lang="nl-NL" dirty="0" smtClean="0"/>
              <a:t> Oracle Event Hub CS</a:t>
            </a:r>
          </a:p>
          <a:p>
            <a:r>
              <a:rPr lang="nl-NL" dirty="0" smtClean="0"/>
              <a:t>In a </a:t>
            </a:r>
            <a:r>
              <a:rPr lang="nl-NL" dirty="0" err="1" smtClean="0"/>
              <a:t>hybrid</a:t>
            </a:r>
            <a:r>
              <a:rPr lang="nl-NL" dirty="0" smtClean="0"/>
              <a:t> landscape – </a:t>
            </a:r>
            <a:r>
              <a:rPr lang="nl-NL" dirty="0" err="1" smtClean="0"/>
              <a:t>both</a:t>
            </a:r>
            <a:r>
              <a:rPr lang="nl-NL" dirty="0" smtClean="0"/>
              <a:t> on </a:t>
            </a:r>
            <a:r>
              <a:rPr lang="nl-NL" dirty="0" err="1" smtClean="0"/>
              <a:t>premises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in-</a:t>
            </a:r>
            <a:r>
              <a:rPr lang="nl-NL" dirty="0" err="1" smtClean="0"/>
              <a:t>the</a:t>
            </a:r>
            <a:r>
              <a:rPr lang="nl-NL" dirty="0" smtClean="0"/>
              <a:t>-</a:t>
            </a:r>
            <a:r>
              <a:rPr lang="nl-NL" dirty="0" err="1" smtClean="0"/>
              <a:t>cloud</a:t>
            </a:r>
            <a:r>
              <a:rPr lang="nl-NL" dirty="0" smtClean="0"/>
              <a:t> microservices – </a:t>
            </a:r>
            <a:r>
              <a:rPr lang="nl-NL" dirty="0" err="1" smtClean="0"/>
              <a:t>two</a:t>
            </a:r>
            <a:r>
              <a:rPr lang="nl-NL" dirty="0" smtClean="0"/>
              <a:t> event </a:t>
            </a:r>
            <a:r>
              <a:rPr lang="nl-NL" dirty="0" err="1" smtClean="0"/>
              <a:t>buses</a:t>
            </a:r>
            <a:r>
              <a:rPr lang="nl-NL" dirty="0" smtClean="0"/>
              <a:t> </a:t>
            </a:r>
            <a:r>
              <a:rPr lang="nl-NL" dirty="0" err="1" smtClean="0"/>
              <a:t>can</a:t>
            </a:r>
            <a:r>
              <a:rPr lang="nl-NL" dirty="0" smtClean="0"/>
              <a:t> </a:t>
            </a:r>
            <a:r>
              <a:rPr lang="nl-NL" dirty="0" err="1" smtClean="0"/>
              <a:t>be</a:t>
            </a:r>
            <a:r>
              <a:rPr lang="nl-NL" dirty="0" smtClean="0"/>
              <a:t> </a:t>
            </a:r>
            <a:r>
              <a:rPr lang="nl-NL" dirty="0" err="1" smtClean="0"/>
              <a:t>used</a:t>
            </a:r>
            <a:r>
              <a:rPr lang="nl-NL" dirty="0" smtClean="0"/>
              <a:t> </a:t>
            </a:r>
            <a:r>
              <a:rPr lang="nl-NL" dirty="0" err="1" smtClean="0"/>
              <a:t>with</a:t>
            </a:r>
            <a:r>
              <a:rPr lang="nl-NL" dirty="0" smtClean="0"/>
              <a:t> a bridge </a:t>
            </a:r>
            <a:r>
              <a:rPr lang="nl-NL" dirty="0" err="1" smtClean="0"/>
              <a:t>between</a:t>
            </a:r>
            <a:r>
              <a:rPr lang="nl-NL" dirty="0" smtClean="0"/>
              <a:t> </a:t>
            </a:r>
            <a:r>
              <a:rPr lang="nl-NL" dirty="0" err="1" smtClean="0"/>
              <a:t>the</a:t>
            </a:r>
            <a:r>
              <a:rPr lang="nl-NL" dirty="0" smtClean="0"/>
              <a:t> </a:t>
            </a:r>
            <a:r>
              <a:rPr lang="nl-NL" dirty="0" err="1" smtClean="0"/>
              <a:t>two</a:t>
            </a:r>
            <a:endParaRPr lang="nl-NL" dirty="0" smtClean="0"/>
          </a:p>
          <a:p>
            <a:pPr lvl="1"/>
            <a:r>
              <a:rPr lang="nl-NL" dirty="0" smtClean="0"/>
              <a:t>Or  more </a:t>
            </a:r>
            <a:r>
              <a:rPr lang="nl-NL" dirty="0" err="1" smtClean="0"/>
              <a:t>if</a:t>
            </a:r>
            <a:r>
              <a:rPr lang="nl-NL" dirty="0" smtClean="0"/>
              <a:t> multiple </a:t>
            </a:r>
            <a:r>
              <a:rPr lang="nl-NL" dirty="0" err="1" smtClean="0"/>
              <a:t>clouds</a:t>
            </a:r>
            <a:r>
              <a:rPr lang="nl-NL" dirty="0" smtClean="0"/>
              <a:t> are part of </a:t>
            </a:r>
            <a:r>
              <a:rPr lang="nl-NL" dirty="0" err="1" smtClean="0"/>
              <a:t>the</a:t>
            </a:r>
            <a:r>
              <a:rPr lang="nl-NL" dirty="0" smtClean="0"/>
              <a:t> landscape</a:t>
            </a:r>
            <a:endParaRPr lang="en-US" dirty="0"/>
          </a:p>
        </p:txBody>
      </p:sp>
      <p:sp>
        <p:nvSpPr>
          <p:cNvPr id="4" name="Cloud 3"/>
          <p:cNvSpPr/>
          <p:nvPr/>
        </p:nvSpPr>
        <p:spPr>
          <a:xfrm>
            <a:off x="9675705" y="5953302"/>
            <a:ext cx="3247815" cy="1241692"/>
          </a:xfrm>
          <a:prstGeom prst="cloud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10644188" y="5964365"/>
            <a:ext cx="1671390" cy="769650"/>
          </a:xfrm>
          <a:prstGeom prst="round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600" b="1" dirty="0" smtClean="0">
              <a:solidFill>
                <a:schemeClr val="tx2"/>
              </a:solidFill>
            </a:endParaRPr>
          </a:p>
          <a:p>
            <a:pPr algn="ctr"/>
            <a:endParaRPr lang="nl-NL" sz="1600" b="1" dirty="0" smtClean="0">
              <a:solidFill>
                <a:schemeClr val="tx2"/>
              </a:solidFill>
            </a:endParaRPr>
          </a:p>
          <a:p>
            <a:pPr algn="ctr"/>
            <a:r>
              <a:rPr lang="nl-NL" sz="1600" b="1" dirty="0" err="1" smtClean="0">
                <a:solidFill>
                  <a:schemeClr val="tx2"/>
                </a:solidFill>
              </a:rPr>
              <a:t>EventHub</a:t>
            </a:r>
            <a:r>
              <a:rPr lang="nl-NL" sz="1600" b="1" dirty="0" smtClean="0">
                <a:solidFill>
                  <a:schemeClr val="tx2"/>
                </a:solidFill>
              </a:rPr>
              <a:t> CS</a:t>
            </a:r>
            <a:endParaRPr lang="en-US" sz="1600" b="1" dirty="0">
              <a:solidFill>
                <a:schemeClr val="tx2"/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7940040" y="7454472"/>
            <a:ext cx="7653834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055217" y="7459740"/>
            <a:ext cx="19303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smtClean="0"/>
              <a:t>On </a:t>
            </a:r>
            <a:r>
              <a:rPr lang="nl-NL" dirty="0" err="1" smtClean="0"/>
              <a:t>premises</a:t>
            </a:r>
            <a:endParaRPr lang="en-US" dirty="0" err="1" smtClean="0"/>
          </a:p>
        </p:txBody>
      </p:sp>
      <p:pic>
        <p:nvPicPr>
          <p:cNvPr id="8" name="Picture 2" descr="Image result for logo kafk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77883" y="5953302"/>
            <a:ext cx="862052" cy="453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ounded Rectangle 8"/>
          <p:cNvSpPr/>
          <p:nvPr/>
        </p:nvSpPr>
        <p:spPr>
          <a:xfrm>
            <a:off x="12383377" y="8137069"/>
            <a:ext cx="1671390" cy="769650"/>
          </a:xfrm>
          <a:prstGeom prst="round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600" b="1" dirty="0" smtClean="0">
              <a:solidFill>
                <a:schemeClr val="tx2"/>
              </a:solidFill>
            </a:endParaRPr>
          </a:p>
          <a:p>
            <a:pPr algn="ctr"/>
            <a:endParaRPr lang="nl-NL" sz="1600" b="1" dirty="0" smtClean="0">
              <a:solidFill>
                <a:schemeClr val="tx2"/>
              </a:solidFill>
            </a:endParaRPr>
          </a:p>
          <a:p>
            <a:pPr algn="ctr"/>
            <a:r>
              <a:rPr lang="nl-NL" sz="1600" b="1" dirty="0" smtClean="0">
                <a:solidFill>
                  <a:schemeClr val="tx2"/>
                </a:solidFill>
              </a:rPr>
              <a:t>Event Bus</a:t>
            </a:r>
            <a:endParaRPr lang="en-US" sz="1600" b="1" dirty="0">
              <a:solidFill>
                <a:schemeClr val="tx2"/>
              </a:solidFill>
            </a:endParaRPr>
          </a:p>
        </p:txBody>
      </p:sp>
      <p:pic>
        <p:nvPicPr>
          <p:cNvPr id="10" name="Picture 2" descr="Image result for logo kafk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17072" y="8126006"/>
            <a:ext cx="862052" cy="453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loud 10"/>
          <p:cNvSpPr/>
          <p:nvPr/>
        </p:nvSpPr>
        <p:spPr>
          <a:xfrm>
            <a:off x="13348545" y="6065690"/>
            <a:ext cx="3672840" cy="1241692"/>
          </a:xfrm>
          <a:prstGeom prst="cloud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14317028" y="6076753"/>
            <a:ext cx="1671390" cy="769650"/>
          </a:xfrm>
          <a:prstGeom prst="round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600" b="1" dirty="0" smtClean="0">
              <a:solidFill>
                <a:schemeClr val="tx2"/>
              </a:solidFill>
            </a:endParaRPr>
          </a:p>
          <a:p>
            <a:pPr algn="ctr"/>
            <a:endParaRPr lang="nl-NL" sz="1600" b="1" dirty="0" smtClean="0">
              <a:solidFill>
                <a:schemeClr val="tx2"/>
              </a:solidFill>
            </a:endParaRPr>
          </a:p>
          <a:p>
            <a:pPr algn="ctr"/>
            <a:r>
              <a:rPr lang="nl-NL" sz="1600" b="1" dirty="0" err="1" smtClean="0">
                <a:solidFill>
                  <a:schemeClr val="tx2"/>
                </a:solidFill>
              </a:rPr>
              <a:t>EventHub</a:t>
            </a:r>
            <a:r>
              <a:rPr lang="nl-NL" sz="1600" b="1" dirty="0" smtClean="0">
                <a:solidFill>
                  <a:schemeClr val="tx2"/>
                </a:solidFill>
              </a:rPr>
              <a:t> CS</a:t>
            </a:r>
            <a:endParaRPr lang="en-US" sz="1600" b="1" dirty="0">
              <a:solidFill>
                <a:schemeClr val="tx2"/>
              </a:solidFill>
            </a:endParaRPr>
          </a:p>
        </p:txBody>
      </p:sp>
      <p:pic>
        <p:nvPicPr>
          <p:cNvPr id="13" name="Picture 2" descr="Image result for logo kafk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50723" y="6065690"/>
            <a:ext cx="862052" cy="453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Straight Arrow Connector 14"/>
          <p:cNvCxnSpPr>
            <a:endCxn id="10" idx="0"/>
          </p:cNvCxnSpPr>
          <p:nvPr/>
        </p:nvCxnSpPr>
        <p:spPr>
          <a:xfrm flipH="1">
            <a:off x="13548098" y="6784834"/>
            <a:ext cx="958276" cy="1341172"/>
          </a:xfrm>
          <a:prstGeom prst="straightConnector1">
            <a:avLst/>
          </a:prstGeom>
          <a:noFill/>
          <a:ln w="76200">
            <a:headEnd type="arrow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7" name="Straight Arrow Connector 16"/>
          <p:cNvCxnSpPr/>
          <p:nvPr/>
        </p:nvCxnSpPr>
        <p:spPr>
          <a:xfrm flipH="1" flipV="1">
            <a:off x="12260796" y="6406432"/>
            <a:ext cx="2056232" cy="55146"/>
          </a:xfrm>
          <a:prstGeom prst="straightConnector1">
            <a:avLst/>
          </a:prstGeom>
          <a:noFill/>
          <a:ln w="76200">
            <a:headEnd type="arrow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2272700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Event bridge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connect</a:t>
            </a:r>
            <a:r>
              <a:rPr lang="nl-NL" dirty="0"/>
              <a:t> </a:t>
            </a:r>
            <a:r>
              <a:rPr lang="nl-NL" dirty="0" err="1"/>
              <a:t>cloud</a:t>
            </a:r>
            <a:r>
              <a:rPr lang="nl-NL" dirty="0"/>
              <a:t> &amp; </a:t>
            </a:r>
            <a:r>
              <a:rPr lang="nl-NL" dirty="0" smtClean="0"/>
              <a:t/>
            </a:r>
            <a:br>
              <a:rPr lang="nl-NL" dirty="0" smtClean="0"/>
            </a:br>
            <a:r>
              <a:rPr lang="nl-NL" dirty="0" smtClean="0"/>
              <a:t>on </a:t>
            </a:r>
            <a:r>
              <a:rPr lang="nl-NL" dirty="0" err="1"/>
              <a:t>premises</a:t>
            </a:r>
            <a:r>
              <a:rPr lang="nl-NL" dirty="0"/>
              <a:t> Event bus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740719" y="8050499"/>
            <a:ext cx="8639702" cy="76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Microservices Platform</a:t>
            </a:r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4615995" y="6059141"/>
            <a:ext cx="880110" cy="105156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4615995" y="6059141"/>
            <a:ext cx="880110" cy="224790"/>
          </a:xfrm>
          <a:prstGeom prst="roundRect">
            <a:avLst/>
          </a:prstGeom>
          <a:solidFill>
            <a:schemeClr val="accent2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600" b="1" dirty="0" smtClean="0">
                <a:solidFill>
                  <a:schemeClr val="bg2">
                    <a:lumMod val="95000"/>
                  </a:schemeClr>
                </a:solidFill>
              </a:rPr>
              <a:t>API</a:t>
            </a:r>
            <a:endParaRPr lang="en-US" sz="1600" b="1" dirty="0">
              <a:solidFill>
                <a:schemeClr val="bg2">
                  <a:lumMod val="95000"/>
                </a:schemeClr>
              </a:solidFill>
            </a:endParaRPr>
          </a:p>
        </p:txBody>
      </p:sp>
      <p:sp>
        <p:nvSpPr>
          <p:cNvPr id="18" name="Cloud 17"/>
          <p:cNvSpPr/>
          <p:nvPr/>
        </p:nvSpPr>
        <p:spPr>
          <a:xfrm>
            <a:off x="1493520" y="2236439"/>
            <a:ext cx="9782381" cy="2461260"/>
          </a:xfrm>
          <a:prstGeom prst="cloud">
            <a:avLst/>
          </a:prstGeom>
          <a:solidFill>
            <a:schemeClr val="bg2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ounded Rectangle 60"/>
          <p:cNvSpPr/>
          <p:nvPr/>
        </p:nvSpPr>
        <p:spPr>
          <a:xfrm>
            <a:off x="6497250" y="3467070"/>
            <a:ext cx="1671390" cy="769650"/>
          </a:xfrm>
          <a:prstGeom prst="round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600" b="1" dirty="0" smtClean="0">
              <a:solidFill>
                <a:schemeClr val="tx2"/>
              </a:solidFill>
            </a:endParaRPr>
          </a:p>
          <a:p>
            <a:pPr algn="ctr"/>
            <a:endParaRPr lang="nl-NL" sz="1600" b="1" dirty="0" smtClean="0">
              <a:solidFill>
                <a:schemeClr val="tx2"/>
              </a:solidFill>
            </a:endParaRPr>
          </a:p>
          <a:p>
            <a:pPr algn="ctr"/>
            <a:r>
              <a:rPr lang="nl-NL" sz="1600" b="1" dirty="0" err="1" smtClean="0">
                <a:solidFill>
                  <a:schemeClr val="tx2"/>
                </a:solidFill>
              </a:rPr>
              <a:t>EventHub</a:t>
            </a:r>
            <a:r>
              <a:rPr lang="nl-NL" sz="1600" b="1" dirty="0" smtClean="0">
                <a:solidFill>
                  <a:schemeClr val="tx2"/>
                </a:solidFill>
              </a:rPr>
              <a:t> CS</a:t>
            </a:r>
            <a:endParaRPr lang="en-US" sz="1600" b="1" dirty="0">
              <a:solidFill>
                <a:schemeClr val="tx2"/>
              </a:solidFill>
            </a:endParaRPr>
          </a:p>
        </p:txBody>
      </p:sp>
      <p:cxnSp>
        <p:nvCxnSpPr>
          <p:cNvPr id="2048" name="Straight Connector 2047"/>
          <p:cNvCxnSpPr/>
          <p:nvPr/>
        </p:nvCxnSpPr>
        <p:spPr>
          <a:xfrm>
            <a:off x="777240" y="4892040"/>
            <a:ext cx="12451080" cy="7620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9" name="TextBox 2048"/>
          <p:cNvSpPr txBox="1"/>
          <p:nvPr/>
        </p:nvSpPr>
        <p:spPr>
          <a:xfrm>
            <a:off x="11435143" y="4925676"/>
            <a:ext cx="19303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smtClean="0"/>
              <a:t>On </a:t>
            </a:r>
            <a:r>
              <a:rPr lang="nl-NL" dirty="0" err="1" smtClean="0"/>
              <a:t>premises</a:t>
            </a:r>
            <a:endParaRPr lang="en-US" dirty="0" err="1" smtClean="0"/>
          </a:p>
        </p:txBody>
      </p:sp>
      <p:sp>
        <p:nvSpPr>
          <p:cNvPr id="69" name="Lightning Bolt 68"/>
          <p:cNvSpPr/>
          <p:nvPr/>
        </p:nvSpPr>
        <p:spPr>
          <a:xfrm>
            <a:off x="5286174" y="6379181"/>
            <a:ext cx="419861" cy="54447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ight Arrow 69"/>
          <p:cNvSpPr/>
          <p:nvPr/>
        </p:nvSpPr>
        <p:spPr>
          <a:xfrm>
            <a:off x="5593494" y="6418808"/>
            <a:ext cx="225081" cy="2326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ular Callout 76"/>
          <p:cNvSpPr/>
          <p:nvPr/>
        </p:nvSpPr>
        <p:spPr>
          <a:xfrm>
            <a:off x="2285418" y="3975930"/>
            <a:ext cx="2074725" cy="792835"/>
          </a:xfrm>
          <a:prstGeom prst="wedgeRectCallout">
            <a:avLst>
              <a:gd name="adj1" fmla="val 88449"/>
              <a:gd name="adj2" fmla="val 49740"/>
            </a:avLst>
          </a:prstGeom>
          <a:solidFill>
            <a:schemeClr val="accent4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2000" b="1" dirty="0" err="1" smtClean="0"/>
              <a:t>EventBridge</a:t>
            </a:r>
            <a:endParaRPr lang="en-US" sz="2000" b="1" dirty="0"/>
          </a:p>
        </p:txBody>
      </p:sp>
      <p:pic>
        <p:nvPicPr>
          <p:cNvPr id="84" name="Picture 2" descr="Image result for logo kafk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0945" y="3456007"/>
            <a:ext cx="862052" cy="453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55" name="Straight Arrow Connector 2054"/>
          <p:cNvCxnSpPr/>
          <p:nvPr/>
        </p:nvCxnSpPr>
        <p:spPr>
          <a:xfrm>
            <a:off x="5149014" y="3785999"/>
            <a:ext cx="0" cy="2273142"/>
          </a:xfrm>
          <a:prstGeom prst="straightConnector1">
            <a:avLst/>
          </a:prstGeom>
          <a:noFill/>
          <a:ln w="76200">
            <a:headEnd type="arrow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05" name="Lightning Bolt 104"/>
          <p:cNvSpPr/>
          <p:nvPr/>
        </p:nvSpPr>
        <p:spPr>
          <a:xfrm>
            <a:off x="6497251" y="3214764"/>
            <a:ext cx="419861" cy="54447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ight Arrow 105"/>
          <p:cNvSpPr/>
          <p:nvPr/>
        </p:nvSpPr>
        <p:spPr>
          <a:xfrm>
            <a:off x="6384710" y="3424314"/>
            <a:ext cx="225081" cy="2326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57" name="Group 2056"/>
          <p:cNvGrpSpPr/>
          <p:nvPr/>
        </p:nvGrpSpPr>
        <p:grpSpPr>
          <a:xfrm>
            <a:off x="9184154" y="3214764"/>
            <a:ext cx="468630" cy="693497"/>
            <a:chOff x="11068373" y="3070683"/>
            <a:chExt cx="655320" cy="1051560"/>
          </a:xfrm>
        </p:grpSpPr>
        <p:sp>
          <p:nvSpPr>
            <p:cNvPr id="114" name="Rounded Rectangle 113"/>
            <p:cNvSpPr/>
            <p:nvPr/>
          </p:nvSpPr>
          <p:spPr>
            <a:xfrm>
              <a:off x="11068373" y="3070683"/>
              <a:ext cx="655320" cy="1051560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15" name="Rounded Rectangle 114"/>
            <p:cNvSpPr/>
            <p:nvPr/>
          </p:nvSpPr>
          <p:spPr>
            <a:xfrm>
              <a:off x="11068373" y="3070683"/>
              <a:ext cx="655320" cy="289560"/>
            </a:xfrm>
            <a:prstGeom prst="roundRect">
              <a:avLst/>
            </a:prstGeom>
            <a:solidFill>
              <a:schemeClr val="accent2"/>
            </a:solidFill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nl-NL" sz="1200" b="1" dirty="0" smtClean="0">
                  <a:solidFill>
                    <a:schemeClr val="bg2">
                      <a:lumMod val="95000"/>
                    </a:schemeClr>
                  </a:solidFill>
                </a:rPr>
                <a:t>API</a:t>
              </a:r>
              <a:endParaRPr lang="en-US" sz="1200" b="1" dirty="0">
                <a:solidFill>
                  <a:schemeClr val="bg2">
                    <a:lumMod val="95000"/>
                  </a:schemeClr>
                </a:solidFill>
              </a:endParaRPr>
            </a:p>
          </p:txBody>
        </p:sp>
      </p:grpSp>
      <p:grpSp>
        <p:nvGrpSpPr>
          <p:cNvPr id="117" name="Group 116"/>
          <p:cNvGrpSpPr/>
          <p:nvPr/>
        </p:nvGrpSpPr>
        <p:grpSpPr>
          <a:xfrm>
            <a:off x="9851227" y="3062125"/>
            <a:ext cx="468630" cy="693497"/>
            <a:chOff x="11068373" y="3070683"/>
            <a:chExt cx="655320" cy="1051560"/>
          </a:xfrm>
        </p:grpSpPr>
        <p:sp>
          <p:nvSpPr>
            <p:cNvPr id="118" name="Rounded Rectangle 117"/>
            <p:cNvSpPr/>
            <p:nvPr/>
          </p:nvSpPr>
          <p:spPr>
            <a:xfrm>
              <a:off x="11068373" y="3070683"/>
              <a:ext cx="655320" cy="1051560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19" name="Rounded Rectangle 118"/>
            <p:cNvSpPr/>
            <p:nvPr/>
          </p:nvSpPr>
          <p:spPr>
            <a:xfrm>
              <a:off x="11068373" y="3070683"/>
              <a:ext cx="655320" cy="289560"/>
            </a:xfrm>
            <a:prstGeom prst="roundRect">
              <a:avLst/>
            </a:prstGeom>
            <a:solidFill>
              <a:schemeClr val="accent2"/>
            </a:solidFill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nl-NL" sz="1200" b="1" dirty="0" smtClean="0">
                  <a:solidFill>
                    <a:schemeClr val="bg2">
                      <a:lumMod val="95000"/>
                    </a:schemeClr>
                  </a:solidFill>
                </a:rPr>
                <a:t>API</a:t>
              </a:r>
              <a:endParaRPr lang="en-US" sz="1200" b="1" dirty="0">
                <a:solidFill>
                  <a:schemeClr val="bg2">
                    <a:lumMod val="95000"/>
                  </a:schemeClr>
                </a:solidFill>
              </a:endParaRPr>
            </a:p>
          </p:txBody>
        </p:sp>
      </p:grpSp>
      <p:grpSp>
        <p:nvGrpSpPr>
          <p:cNvPr id="120" name="Group 119"/>
          <p:cNvGrpSpPr/>
          <p:nvPr/>
        </p:nvGrpSpPr>
        <p:grpSpPr>
          <a:xfrm>
            <a:off x="8549347" y="2758993"/>
            <a:ext cx="468630" cy="693497"/>
            <a:chOff x="11068373" y="3070683"/>
            <a:chExt cx="655320" cy="1051560"/>
          </a:xfrm>
        </p:grpSpPr>
        <p:sp>
          <p:nvSpPr>
            <p:cNvPr id="121" name="Rounded Rectangle 120"/>
            <p:cNvSpPr/>
            <p:nvPr/>
          </p:nvSpPr>
          <p:spPr>
            <a:xfrm>
              <a:off x="11068373" y="3070683"/>
              <a:ext cx="655320" cy="1051560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22" name="Rounded Rectangle 121"/>
            <p:cNvSpPr/>
            <p:nvPr/>
          </p:nvSpPr>
          <p:spPr>
            <a:xfrm>
              <a:off x="11068373" y="3070683"/>
              <a:ext cx="655320" cy="289560"/>
            </a:xfrm>
            <a:prstGeom prst="roundRect">
              <a:avLst/>
            </a:prstGeom>
            <a:solidFill>
              <a:schemeClr val="accent2"/>
            </a:solidFill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nl-NL" sz="1200" b="1" dirty="0" smtClean="0">
                  <a:solidFill>
                    <a:schemeClr val="bg2">
                      <a:lumMod val="95000"/>
                    </a:schemeClr>
                  </a:solidFill>
                </a:rPr>
                <a:t>API</a:t>
              </a:r>
              <a:endParaRPr lang="en-US" sz="1200" b="1" dirty="0">
                <a:solidFill>
                  <a:schemeClr val="bg2">
                    <a:lumMod val="95000"/>
                  </a:schemeClr>
                </a:solidFill>
              </a:endParaRPr>
            </a:p>
          </p:txBody>
        </p:sp>
      </p:grpSp>
      <p:sp>
        <p:nvSpPr>
          <p:cNvPr id="126" name="Lightning Bolt 125"/>
          <p:cNvSpPr/>
          <p:nvPr/>
        </p:nvSpPr>
        <p:spPr>
          <a:xfrm>
            <a:off x="4348533" y="5982363"/>
            <a:ext cx="419861" cy="54447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ight Arrow 126"/>
          <p:cNvSpPr/>
          <p:nvPr/>
        </p:nvSpPr>
        <p:spPr>
          <a:xfrm>
            <a:off x="4235992" y="6191913"/>
            <a:ext cx="225081" cy="2326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8" name="Group 127"/>
          <p:cNvGrpSpPr/>
          <p:nvPr/>
        </p:nvGrpSpPr>
        <p:grpSpPr>
          <a:xfrm>
            <a:off x="10099594" y="6686241"/>
            <a:ext cx="468630" cy="693497"/>
            <a:chOff x="11068373" y="3070683"/>
            <a:chExt cx="655320" cy="1051560"/>
          </a:xfrm>
        </p:grpSpPr>
        <p:sp>
          <p:nvSpPr>
            <p:cNvPr id="129" name="Rounded Rectangle 128"/>
            <p:cNvSpPr/>
            <p:nvPr/>
          </p:nvSpPr>
          <p:spPr>
            <a:xfrm>
              <a:off x="11068373" y="3070683"/>
              <a:ext cx="655320" cy="1051560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30" name="Rounded Rectangle 129"/>
            <p:cNvSpPr/>
            <p:nvPr/>
          </p:nvSpPr>
          <p:spPr>
            <a:xfrm>
              <a:off x="11068373" y="3070683"/>
              <a:ext cx="655320" cy="289560"/>
            </a:xfrm>
            <a:prstGeom prst="roundRect">
              <a:avLst/>
            </a:prstGeom>
            <a:solidFill>
              <a:schemeClr val="accent2"/>
            </a:solidFill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nl-NL" sz="1200" b="1" dirty="0" smtClean="0">
                  <a:solidFill>
                    <a:schemeClr val="bg2">
                      <a:lumMod val="95000"/>
                    </a:schemeClr>
                  </a:solidFill>
                </a:rPr>
                <a:t>API</a:t>
              </a:r>
              <a:endParaRPr lang="en-US" sz="1200" b="1" dirty="0">
                <a:solidFill>
                  <a:schemeClr val="bg2">
                    <a:lumMod val="95000"/>
                  </a:schemeClr>
                </a:solidFill>
              </a:endParaRPr>
            </a:p>
          </p:txBody>
        </p:sp>
      </p:grpSp>
      <p:grpSp>
        <p:nvGrpSpPr>
          <p:cNvPr id="131" name="Group 130"/>
          <p:cNvGrpSpPr/>
          <p:nvPr/>
        </p:nvGrpSpPr>
        <p:grpSpPr>
          <a:xfrm>
            <a:off x="10964787" y="6213562"/>
            <a:ext cx="468630" cy="693497"/>
            <a:chOff x="11068373" y="3070683"/>
            <a:chExt cx="655320" cy="1051560"/>
          </a:xfrm>
        </p:grpSpPr>
        <p:sp>
          <p:nvSpPr>
            <p:cNvPr id="132" name="Rounded Rectangle 131"/>
            <p:cNvSpPr/>
            <p:nvPr/>
          </p:nvSpPr>
          <p:spPr>
            <a:xfrm>
              <a:off x="11068373" y="3070683"/>
              <a:ext cx="655320" cy="1051560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33" name="Rounded Rectangle 132"/>
            <p:cNvSpPr/>
            <p:nvPr/>
          </p:nvSpPr>
          <p:spPr>
            <a:xfrm>
              <a:off x="11068373" y="3070683"/>
              <a:ext cx="655320" cy="289560"/>
            </a:xfrm>
            <a:prstGeom prst="roundRect">
              <a:avLst/>
            </a:prstGeom>
            <a:solidFill>
              <a:schemeClr val="accent2"/>
            </a:solidFill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nl-NL" sz="1200" b="1" dirty="0" smtClean="0">
                  <a:solidFill>
                    <a:schemeClr val="bg2">
                      <a:lumMod val="95000"/>
                    </a:schemeClr>
                  </a:solidFill>
                </a:rPr>
                <a:t>API</a:t>
              </a:r>
              <a:endParaRPr lang="en-US" sz="1200" b="1" dirty="0">
                <a:solidFill>
                  <a:schemeClr val="bg2">
                    <a:lumMod val="95000"/>
                  </a:schemeClr>
                </a:solidFill>
              </a:endParaRPr>
            </a:p>
          </p:txBody>
        </p:sp>
      </p:grpSp>
      <p:grpSp>
        <p:nvGrpSpPr>
          <p:cNvPr id="134" name="Group 133"/>
          <p:cNvGrpSpPr/>
          <p:nvPr/>
        </p:nvGrpSpPr>
        <p:grpSpPr>
          <a:xfrm>
            <a:off x="9579529" y="6339492"/>
            <a:ext cx="468630" cy="693497"/>
            <a:chOff x="11068373" y="3070683"/>
            <a:chExt cx="655320" cy="1051560"/>
          </a:xfrm>
        </p:grpSpPr>
        <p:sp>
          <p:nvSpPr>
            <p:cNvPr id="135" name="Rounded Rectangle 134"/>
            <p:cNvSpPr/>
            <p:nvPr/>
          </p:nvSpPr>
          <p:spPr>
            <a:xfrm>
              <a:off x="11068373" y="3070683"/>
              <a:ext cx="655320" cy="1051560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36" name="Rounded Rectangle 135"/>
            <p:cNvSpPr/>
            <p:nvPr/>
          </p:nvSpPr>
          <p:spPr>
            <a:xfrm>
              <a:off x="11068373" y="3070683"/>
              <a:ext cx="655320" cy="289560"/>
            </a:xfrm>
            <a:prstGeom prst="roundRect">
              <a:avLst/>
            </a:prstGeom>
            <a:solidFill>
              <a:schemeClr val="accent2"/>
            </a:solidFill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nl-NL" sz="1200" b="1" dirty="0" smtClean="0">
                  <a:solidFill>
                    <a:schemeClr val="bg2">
                      <a:lumMod val="95000"/>
                    </a:schemeClr>
                  </a:solidFill>
                </a:rPr>
                <a:t>API</a:t>
              </a:r>
              <a:endParaRPr lang="en-US" sz="1200" b="1" dirty="0">
                <a:solidFill>
                  <a:schemeClr val="bg2">
                    <a:lumMod val="95000"/>
                  </a:schemeClr>
                </a:solidFill>
              </a:endParaRPr>
            </a:p>
          </p:txBody>
        </p:sp>
      </p:grpSp>
      <p:grpSp>
        <p:nvGrpSpPr>
          <p:cNvPr id="137" name="Group 136"/>
          <p:cNvGrpSpPr/>
          <p:nvPr/>
        </p:nvGrpSpPr>
        <p:grpSpPr>
          <a:xfrm>
            <a:off x="11585609" y="6724565"/>
            <a:ext cx="468630" cy="693497"/>
            <a:chOff x="11068373" y="3070683"/>
            <a:chExt cx="655320" cy="1051560"/>
          </a:xfrm>
        </p:grpSpPr>
        <p:sp>
          <p:nvSpPr>
            <p:cNvPr id="138" name="Rounded Rectangle 137"/>
            <p:cNvSpPr/>
            <p:nvPr/>
          </p:nvSpPr>
          <p:spPr>
            <a:xfrm>
              <a:off x="11068373" y="3070683"/>
              <a:ext cx="655320" cy="1051560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39" name="Rounded Rectangle 138"/>
            <p:cNvSpPr/>
            <p:nvPr/>
          </p:nvSpPr>
          <p:spPr>
            <a:xfrm>
              <a:off x="11068373" y="3070683"/>
              <a:ext cx="655320" cy="289560"/>
            </a:xfrm>
            <a:prstGeom prst="roundRect">
              <a:avLst/>
            </a:prstGeom>
            <a:solidFill>
              <a:schemeClr val="accent2"/>
            </a:solidFill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nl-NL" sz="1200" b="1" dirty="0" smtClean="0">
                  <a:solidFill>
                    <a:schemeClr val="bg2">
                      <a:lumMod val="95000"/>
                    </a:schemeClr>
                  </a:solidFill>
                </a:rPr>
                <a:t>API</a:t>
              </a:r>
              <a:endParaRPr lang="en-US" sz="1200" b="1" dirty="0">
                <a:solidFill>
                  <a:schemeClr val="bg2">
                    <a:lumMod val="95000"/>
                  </a:schemeClr>
                </a:solidFill>
              </a:endParaRPr>
            </a:p>
          </p:txBody>
        </p:sp>
      </p:grpSp>
      <p:grpSp>
        <p:nvGrpSpPr>
          <p:cNvPr id="140" name="Group 139"/>
          <p:cNvGrpSpPr/>
          <p:nvPr/>
        </p:nvGrpSpPr>
        <p:grpSpPr>
          <a:xfrm>
            <a:off x="8835873" y="6564283"/>
            <a:ext cx="468630" cy="693497"/>
            <a:chOff x="11068373" y="3070683"/>
            <a:chExt cx="655320" cy="1051560"/>
          </a:xfrm>
        </p:grpSpPr>
        <p:sp>
          <p:nvSpPr>
            <p:cNvPr id="141" name="Rounded Rectangle 140"/>
            <p:cNvSpPr/>
            <p:nvPr/>
          </p:nvSpPr>
          <p:spPr>
            <a:xfrm>
              <a:off x="11068373" y="3070683"/>
              <a:ext cx="655320" cy="1051560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42" name="Rounded Rectangle 141"/>
            <p:cNvSpPr/>
            <p:nvPr/>
          </p:nvSpPr>
          <p:spPr>
            <a:xfrm>
              <a:off x="11068373" y="3070683"/>
              <a:ext cx="655320" cy="289560"/>
            </a:xfrm>
            <a:prstGeom prst="roundRect">
              <a:avLst/>
            </a:prstGeom>
            <a:solidFill>
              <a:schemeClr val="accent2"/>
            </a:solidFill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nl-NL" sz="1200" b="1" dirty="0" smtClean="0">
                  <a:solidFill>
                    <a:schemeClr val="bg2">
                      <a:lumMod val="95000"/>
                    </a:schemeClr>
                  </a:solidFill>
                </a:rPr>
                <a:t>API</a:t>
              </a:r>
              <a:endParaRPr lang="en-US" sz="1200" b="1" dirty="0">
                <a:solidFill>
                  <a:schemeClr val="bg2">
                    <a:lumMod val="95000"/>
                  </a:schemeClr>
                </a:solidFill>
              </a:endParaRPr>
            </a:p>
          </p:txBody>
        </p:sp>
      </p:grpSp>
      <p:grpSp>
        <p:nvGrpSpPr>
          <p:cNvPr id="2061" name="Group 2060"/>
          <p:cNvGrpSpPr/>
          <p:nvPr/>
        </p:nvGrpSpPr>
        <p:grpSpPr>
          <a:xfrm>
            <a:off x="11876931" y="7145824"/>
            <a:ext cx="419860" cy="272238"/>
            <a:chOff x="13244319" y="7127206"/>
            <a:chExt cx="532401" cy="544476"/>
          </a:xfrm>
        </p:grpSpPr>
        <p:sp>
          <p:nvSpPr>
            <p:cNvPr id="143" name="Lightning Bolt 142"/>
            <p:cNvSpPr/>
            <p:nvPr/>
          </p:nvSpPr>
          <p:spPr>
            <a:xfrm>
              <a:off x="13244319" y="7127206"/>
              <a:ext cx="419861" cy="544476"/>
            </a:xfrm>
            <a:prstGeom prst="lightningBol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Right Arrow 143"/>
            <p:cNvSpPr/>
            <p:nvPr/>
          </p:nvSpPr>
          <p:spPr>
            <a:xfrm>
              <a:off x="13551639" y="7166833"/>
              <a:ext cx="225081" cy="23261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6" name="Group 145"/>
          <p:cNvGrpSpPr/>
          <p:nvPr/>
        </p:nvGrpSpPr>
        <p:grpSpPr>
          <a:xfrm>
            <a:off x="9774563" y="6919892"/>
            <a:ext cx="419860" cy="272238"/>
            <a:chOff x="13244319" y="7127206"/>
            <a:chExt cx="532401" cy="544476"/>
          </a:xfrm>
        </p:grpSpPr>
        <p:sp>
          <p:nvSpPr>
            <p:cNvPr id="147" name="Lightning Bolt 146"/>
            <p:cNvSpPr/>
            <p:nvPr/>
          </p:nvSpPr>
          <p:spPr>
            <a:xfrm>
              <a:off x="13244319" y="7127206"/>
              <a:ext cx="419861" cy="544476"/>
            </a:xfrm>
            <a:prstGeom prst="lightningBol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Right Arrow 147"/>
            <p:cNvSpPr/>
            <p:nvPr/>
          </p:nvSpPr>
          <p:spPr>
            <a:xfrm>
              <a:off x="13551639" y="7166833"/>
              <a:ext cx="225081" cy="23261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62" name="Group 2061"/>
          <p:cNvGrpSpPr/>
          <p:nvPr/>
        </p:nvGrpSpPr>
        <p:grpSpPr>
          <a:xfrm>
            <a:off x="8506147" y="6615883"/>
            <a:ext cx="522454" cy="384633"/>
            <a:chOff x="10692927" y="5587542"/>
            <a:chExt cx="532402" cy="544476"/>
          </a:xfrm>
        </p:grpSpPr>
        <p:sp>
          <p:nvSpPr>
            <p:cNvPr id="149" name="Lightning Bolt 148"/>
            <p:cNvSpPr/>
            <p:nvPr/>
          </p:nvSpPr>
          <p:spPr>
            <a:xfrm>
              <a:off x="10805468" y="5587542"/>
              <a:ext cx="419861" cy="544476"/>
            </a:xfrm>
            <a:prstGeom prst="lightningBol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Right Arrow 149"/>
            <p:cNvSpPr/>
            <p:nvPr/>
          </p:nvSpPr>
          <p:spPr>
            <a:xfrm>
              <a:off x="10692927" y="5797092"/>
              <a:ext cx="225081" cy="23261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2" name="Group 151"/>
          <p:cNvGrpSpPr/>
          <p:nvPr/>
        </p:nvGrpSpPr>
        <p:grpSpPr>
          <a:xfrm>
            <a:off x="10634772" y="6251558"/>
            <a:ext cx="522454" cy="384633"/>
            <a:chOff x="10692927" y="5587542"/>
            <a:chExt cx="532402" cy="544476"/>
          </a:xfrm>
        </p:grpSpPr>
        <p:sp>
          <p:nvSpPr>
            <p:cNvPr id="153" name="Lightning Bolt 152"/>
            <p:cNvSpPr/>
            <p:nvPr/>
          </p:nvSpPr>
          <p:spPr>
            <a:xfrm>
              <a:off x="10805468" y="5587542"/>
              <a:ext cx="419861" cy="544476"/>
            </a:xfrm>
            <a:prstGeom prst="lightningBol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Right Arrow 153"/>
            <p:cNvSpPr/>
            <p:nvPr/>
          </p:nvSpPr>
          <p:spPr>
            <a:xfrm>
              <a:off x="10692927" y="5797092"/>
              <a:ext cx="225081" cy="23261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5" name="Group 154"/>
          <p:cNvGrpSpPr/>
          <p:nvPr/>
        </p:nvGrpSpPr>
        <p:grpSpPr>
          <a:xfrm>
            <a:off x="10168355" y="3549343"/>
            <a:ext cx="419860" cy="272238"/>
            <a:chOff x="13244319" y="7127206"/>
            <a:chExt cx="532401" cy="544476"/>
          </a:xfrm>
        </p:grpSpPr>
        <p:sp>
          <p:nvSpPr>
            <p:cNvPr id="156" name="Lightning Bolt 155"/>
            <p:cNvSpPr/>
            <p:nvPr/>
          </p:nvSpPr>
          <p:spPr>
            <a:xfrm>
              <a:off x="13244319" y="7127206"/>
              <a:ext cx="419861" cy="544476"/>
            </a:xfrm>
            <a:prstGeom prst="lightningBol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Right Arrow 156"/>
            <p:cNvSpPr/>
            <p:nvPr/>
          </p:nvSpPr>
          <p:spPr>
            <a:xfrm>
              <a:off x="13551639" y="7166833"/>
              <a:ext cx="225081" cy="23261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8" name="Group 157"/>
          <p:cNvGrpSpPr/>
          <p:nvPr/>
        </p:nvGrpSpPr>
        <p:grpSpPr>
          <a:xfrm>
            <a:off x="8261208" y="2869808"/>
            <a:ext cx="522454" cy="384633"/>
            <a:chOff x="10692927" y="5587542"/>
            <a:chExt cx="532402" cy="544476"/>
          </a:xfrm>
        </p:grpSpPr>
        <p:sp>
          <p:nvSpPr>
            <p:cNvPr id="159" name="Lightning Bolt 158"/>
            <p:cNvSpPr/>
            <p:nvPr/>
          </p:nvSpPr>
          <p:spPr>
            <a:xfrm>
              <a:off x="10805468" y="5587542"/>
              <a:ext cx="419861" cy="544476"/>
            </a:xfrm>
            <a:prstGeom prst="lightningBol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Right Arrow 159"/>
            <p:cNvSpPr/>
            <p:nvPr/>
          </p:nvSpPr>
          <p:spPr>
            <a:xfrm>
              <a:off x="10692927" y="5797092"/>
              <a:ext cx="225081" cy="23261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1" name="Rounded Rectangle 160"/>
          <p:cNvSpPr/>
          <p:nvPr/>
        </p:nvSpPr>
        <p:spPr>
          <a:xfrm>
            <a:off x="6497250" y="6926820"/>
            <a:ext cx="1671390" cy="769650"/>
          </a:xfrm>
          <a:prstGeom prst="round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600" b="1" dirty="0" smtClean="0">
              <a:solidFill>
                <a:schemeClr val="tx2"/>
              </a:solidFill>
            </a:endParaRPr>
          </a:p>
          <a:p>
            <a:pPr algn="ctr"/>
            <a:endParaRPr lang="nl-NL" sz="1600" b="1" dirty="0" smtClean="0">
              <a:solidFill>
                <a:schemeClr val="tx2"/>
              </a:solidFill>
            </a:endParaRPr>
          </a:p>
          <a:p>
            <a:pPr algn="ctr"/>
            <a:r>
              <a:rPr lang="nl-NL" sz="1600" b="1" dirty="0" smtClean="0">
                <a:solidFill>
                  <a:schemeClr val="tx2"/>
                </a:solidFill>
              </a:rPr>
              <a:t>Event Bus</a:t>
            </a:r>
            <a:endParaRPr lang="en-US" sz="1600" b="1" dirty="0">
              <a:solidFill>
                <a:schemeClr val="tx2"/>
              </a:solidFill>
            </a:endParaRPr>
          </a:p>
        </p:txBody>
      </p:sp>
      <p:pic>
        <p:nvPicPr>
          <p:cNvPr id="162" name="Picture 2" descr="Image result for logo kafk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0945" y="6915757"/>
            <a:ext cx="862052" cy="453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3" name="Lightning Bolt 162"/>
          <p:cNvSpPr/>
          <p:nvPr/>
        </p:nvSpPr>
        <p:spPr>
          <a:xfrm>
            <a:off x="6497251" y="6674514"/>
            <a:ext cx="419861" cy="54447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Right Arrow 163"/>
          <p:cNvSpPr/>
          <p:nvPr/>
        </p:nvSpPr>
        <p:spPr>
          <a:xfrm>
            <a:off x="6384710" y="6884064"/>
            <a:ext cx="225081" cy="2326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Rounded Rectangle 164"/>
          <p:cNvSpPr/>
          <p:nvPr/>
        </p:nvSpPr>
        <p:spPr>
          <a:xfrm>
            <a:off x="4627605" y="2800335"/>
            <a:ext cx="880110" cy="105156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Rounded Rectangle 165"/>
          <p:cNvSpPr/>
          <p:nvPr/>
        </p:nvSpPr>
        <p:spPr>
          <a:xfrm>
            <a:off x="4627605" y="2800335"/>
            <a:ext cx="880110" cy="224790"/>
          </a:xfrm>
          <a:prstGeom prst="roundRect">
            <a:avLst/>
          </a:prstGeom>
          <a:solidFill>
            <a:schemeClr val="accent2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600" b="1" dirty="0" smtClean="0">
                <a:solidFill>
                  <a:schemeClr val="bg2">
                    <a:lumMod val="95000"/>
                  </a:schemeClr>
                </a:solidFill>
              </a:rPr>
              <a:t>API</a:t>
            </a:r>
            <a:endParaRPr lang="en-US" sz="1600" b="1" dirty="0">
              <a:solidFill>
                <a:schemeClr val="bg2">
                  <a:lumMod val="95000"/>
                </a:schemeClr>
              </a:solidFill>
            </a:endParaRPr>
          </a:p>
        </p:txBody>
      </p:sp>
      <p:sp>
        <p:nvSpPr>
          <p:cNvPr id="167" name="Lightning Bolt 166"/>
          <p:cNvSpPr/>
          <p:nvPr/>
        </p:nvSpPr>
        <p:spPr>
          <a:xfrm>
            <a:off x="5297784" y="3120375"/>
            <a:ext cx="419861" cy="54447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Right Arrow 167"/>
          <p:cNvSpPr/>
          <p:nvPr/>
        </p:nvSpPr>
        <p:spPr>
          <a:xfrm>
            <a:off x="5605104" y="3160002"/>
            <a:ext cx="225081" cy="2326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Lightning Bolt 168"/>
          <p:cNvSpPr/>
          <p:nvPr/>
        </p:nvSpPr>
        <p:spPr>
          <a:xfrm>
            <a:off x="4360143" y="2723557"/>
            <a:ext cx="419861" cy="54447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Right Arrow 169"/>
          <p:cNvSpPr/>
          <p:nvPr/>
        </p:nvSpPr>
        <p:spPr>
          <a:xfrm>
            <a:off x="4247602" y="2933107"/>
            <a:ext cx="225081" cy="2326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Rectangular Callout 171"/>
          <p:cNvSpPr/>
          <p:nvPr/>
        </p:nvSpPr>
        <p:spPr>
          <a:xfrm>
            <a:off x="2248349" y="3965824"/>
            <a:ext cx="2074725" cy="792835"/>
          </a:xfrm>
          <a:prstGeom prst="wedgeRectCallout">
            <a:avLst>
              <a:gd name="adj1" fmla="val 78900"/>
              <a:gd name="adj2" fmla="val 251573"/>
            </a:avLst>
          </a:prstGeom>
          <a:solidFill>
            <a:schemeClr val="accent4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2000" b="1" dirty="0" err="1" smtClean="0"/>
              <a:t>EventBridge</a:t>
            </a:r>
            <a:endParaRPr lang="en-US" sz="2000" b="1" dirty="0"/>
          </a:p>
        </p:txBody>
      </p:sp>
      <p:sp>
        <p:nvSpPr>
          <p:cNvPr id="173" name="Rectangular Callout 172"/>
          <p:cNvSpPr/>
          <p:nvPr/>
        </p:nvSpPr>
        <p:spPr>
          <a:xfrm>
            <a:off x="2248349" y="3975929"/>
            <a:ext cx="2074725" cy="792835"/>
          </a:xfrm>
          <a:prstGeom prst="wedgeRectCallout">
            <a:avLst>
              <a:gd name="adj1" fmla="val 81838"/>
              <a:gd name="adj2" fmla="val -121337"/>
            </a:avLst>
          </a:prstGeom>
          <a:solidFill>
            <a:schemeClr val="accent4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2000" b="1" dirty="0" err="1" smtClean="0"/>
              <a:t>EventBridge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4046271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 animBg="1"/>
      <p:bldP spid="70" grpId="0" animBg="1"/>
      <p:bldP spid="105" grpId="0" animBg="1"/>
      <p:bldP spid="106" grpId="0" animBg="1"/>
      <p:bldP spid="126" grpId="0" animBg="1"/>
      <p:bldP spid="127" grpId="0" animBg="1"/>
      <p:bldP spid="163" grpId="0" animBg="1"/>
      <p:bldP spid="164" grpId="0" animBg="1"/>
      <p:bldP spid="167" grpId="0" animBg="1"/>
      <p:bldP spid="168" grpId="0" animBg="1"/>
      <p:bldP spid="169" grpId="0" animBg="1"/>
      <p:bldP spid="170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Desired</a:t>
            </a:r>
            <a:r>
              <a:rPr lang="nl-NL" dirty="0" smtClean="0"/>
              <a:t> Workflow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777240" y="3695700"/>
            <a:ext cx="2164080" cy="9601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Tweet </a:t>
            </a:r>
            <a:r>
              <a:rPr lang="nl-NL" dirty="0" err="1" smtClean="0"/>
              <a:t>about</a:t>
            </a:r>
            <a:r>
              <a:rPr lang="nl-NL" dirty="0" smtClean="0"/>
              <a:t> </a:t>
            </a:r>
            <a:r>
              <a:rPr lang="nl-NL" dirty="0" err="1" smtClean="0"/>
              <a:t>OracleCode</a:t>
            </a:r>
            <a:endParaRPr lang="en-US" dirty="0"/>
          </a:p>
        </p:txBody>
      </p:sp>
      <p:pic>
        <p:nvPicPr>
          <p:cNvPr id="5" name="Picture 2" descr="https://g.twimg.com/Twitter_logo_blu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0226" y="3158492"/>
            <a:ext cx="909170" cy="739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ounded Rectangle 5"/>
          <p:cNvSpPr/>
          <p:nvPr/>
        </p:nvSpPr>
        <p:spPr>
          <a:xfrm>
            <a:off x="4008120" y="3695700"/>
            <a:ext cx="2164080" cy="9601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 smtClean="0"/>
              <a:t>Validate</a:t>
            </a:r>
            <a:r>
              <a:rPr lang="nl-NL" dirty="0" smtClean="0"/>
              <a:t> Tweet</a:t>
            </a:r>
            <a:endParaRPr lang="en-US" dirty="0"/>
          </a:p>
        </p:txBody>
      </p:sp>
      <p:sp>
        <p:nvSpPr>
          <p:cNvPr id="7" name="Rectangular Callout 6"/>
          <p:cNvSpPr/>
          <p:nvPr/>
        </p:nvSpPr>
        <p:spPr>
          <a:xfrm>
            <a:off x="1859280" y="5059680"/>
            <a:ext cx="2659786" cy="1771650"/>
          </a:xfrm>
          <a:prstGeom prst="wedgeRectCallout">
            <a:avLst>
              <a:gd name="adj1" fmla="val 50292"/>
              <a:gd name="adj2" fmla="val -95330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800" dirty="0" smtClean="0"/>
              <a:t>No </a:t>
            </a:r>
            <a:r>
              <a:rPr lang="nl-NL" sz="1800" dirty="0" err="1" smtClean="0"/>
              <a:t>simple</a:t>
            </a:r>
            <a:r>
              <a:rPr lang="nl-NL" sz="1800" dirty="0" smtClean="0"/>
              <a:t> </a:t>
            </a:r>
            <a:r>
              <a:rPr lang="nl-NL" sz="1800" dirty="0" err="1" smtClean="0"/>
              <a:t>retweet</a:t>
            </a:r>
            <a:r>
              <a:rPr lang="nl-NL" sz="1800" dirty="0" smtClean="0"/>
              <a:t>, no black </a:t>
            </a:r>
            <a:r>
              <a:rPr lang="nl-NL" sz="1800" dirty="0" err="1" smtClean="0"/>
              <a:t>listed</a:t>
            </a:r>
            <a:r>
              <a:rPr lang="nl-NL" sz="1800" dirty="0" smtClean="0"/>
              <a:t> </a:t>
            </a:r>
            <a:r>
              <a:rPr lang="nl-NL" sz="1800" dirty="0" err="1" smtClean="0"/>
              <a:t>words</a:t>
            </a:r>
            <a:r>
              <a:rPr lang="nl-NL" sz="1800" dirty="0" smtClean="0"/>
              <a:t> </a:t>
            </a:r>
            <a:r>
              <a:rPr lang="nl-NL" sz="1800" dirty="0" err="1" smtClean="0"/>
              <a:t>used</a:t>
            </a:r>
            <a:r>
              <a:rPr lang="nl-NL" sz="1800" dirty="0" smtClean="0"/>
              <a:t>, no </a:t>
            </a:r>
            <a:r>
              <a:rPr lang="nl-NL" sz="1800" dirty="0" err="1" smtClean="0"/>
              <a:t>known</a:t>
            </a:r>
            <a:r>
              <a:rPr lang="nl-NL" sz="1800" dirty="0" smtClean="0"/>
              <a:t> robot tweeter or </a:t>
            </a:r>
            <a:r>
              <a:rPr lang="nl-NL" sz="1800" dirty="0" err="1" smtClean="0"/>
              <a:t>otherwise</a:t>
            </a:r>
            <a:r>
              <a:rPr lang="nl-NL" sz="1800" dirty="0" smtClean="0"/>
              <a:t> </a:t>
            </a:r>
            <a:r>
              <a:rPr lang="nl-NL" sz="1800" dirty="0" err="1" smtClean="0"/>
              <a:t>excluded</a:t>
            </a:r>
            <a:r>
              <a:rPr lang="nl-NL" sz="1800" dirty="0" smtClean="0"/>
              <a:t> </a:t>
            </a:r>
            <a:r>
              <a:rPr lang="nl-NL" sz="1800" dirty="0" err="1" smtClean="0"/>
              <a:t>authors</a:t>
            </a:r>
            <a:r>
              <a:rPr lang="nl-NL" sz="1800" dirty="0" smtClean="0"/>
              <a:t>, no </a:t>
            </a:r>
            <a:r>
              <a:rPr lang="nl-NL" sz="1800" dirty="0" err="1" smtClean="0"/>
              <a:t>undesirable</a:t>
            </a:r>
            <a:r>
              <a:rPr lang="nl-NL" sz="1800" dirty="0" smtClean="0"/>
              <a:t> </a:t>
            </a:r>
            <a:r>
              <a:rPr lang="nl-NL" sz="1800" dirty="0" err="1" smtClean="0"/>
              <a:t>location</a:t>
            </a:r>
            <a:endParaRPr lang="en-US" sz="1800" dirty="0"/>
          </a:p>
        </p:txBody>
      </p:sp>
      <p:sp>
        <p:nvSpPr>
          <p:cNvPr id="8" name="Rounded Rectangle 7"/>
          <p:cNvSpPr/>
          <p:nvPr/>
        </p:nvSpPr>
        <p:spPr>
          <a:xfrm>
            <a:off x="7810094" y="5718810"/>
            <a:ext cx="2164080" cy="9601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 smtClean="0"/>
              <a:t>Enrich</a:t>
            </a:r>
            <a:r>
              <a:rPr lang="nl-NL" dirty="0" smtClean="0"/>
              <a:t> Tweet</a:t>
            </a:r>
            <a:endParaRPr lang="en-US" dirty="0"/>
          </a:p>
        </p:txBody>
      </p:sp>
      <p:sp>
        <p:nvSpPr>
          <p:cNvPr id="9" name="Rectangular Callout 8"/>
          <p:cNvSpPr/>
          <p:nvPr/>
        </p:nvSpPr>
        <p:spPr>
          <a:xfrm>
            <a:off x="5375707" y="6888480"/>
            <a:ext cx="3230880" cy="1177290"/>
          </a:xfrm>
          <a:prstGeom prst="wedgeRectCallout">
            <a:avLst>
              <a:gd name="adj1" fmla="val 46854"/>
              <a:gd name="adj2" fmla="val -78004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800" dirty="0" smtClean="0"/>
              <a:t>Details </a:t>
            </a:r>
            <a:r>
              <a:rPr lang="nl-NL" sz="1800" dirty="0" err="1" smtClean="0"/>
              <a:t>about</a:t>
            </a:r>
            <a:r>
              <a:rPr lang="nl-NL" sz="1800" dirty="0" smtClean="0"/>
              <a:t> </a:t>
            </a:r>
            <a:r>
              <a:rPr lang="nl-NL" sz="1800" dirty="0" err="1" smtClean="0"/>
              <a:t>author</a:t>
            </a:r>
            <a:r>
              <a:rPr lang="nl-NL" sz="1800" dirty="0" smtClean="0"/>
              <a:t>, </a:t>
            </a:r>
            <a:r>
              <a:rPr lang="nl-NL" sz="1800" dirty="0" err="1" smtClean="0"/>
              <a:t>location</a:t>
            </a:r>
            <a:r>
              <a:rPr lang="nl-NL" sz="1800" dirty="0" smtClean="0"/>
              <a:t>, hashtags, </a:t>
            </a:r>
            <a:r>
              <a:rPr lang="nl-NL" sz="1800" dirty="0" err="1" smtClean="0"/>
              <a:t>acronyms</a:t>
            </a:r>
            <a:r>
              <a:rPr lang="nl-NL" sz="1800" dirty="0" smtClean="0"/>
              <a:t> </a:t>
            </a:r>
            <a:r>
              <a:rPr lang="nl-NL" sz="1800" dirty="0" err="1" smtClean="0"/>
              <a:t>and</a:t>
            </a:r>
            <a:r>
              <a:rPr lang="nl-NL" sz="1800" dirty="0" smtClean="0"/>
              <a:t> </a:t>
            </a:r>
            <a:r>
              <a:rPr lang="nl-NL" sz="1800" dirty="0" err="1" smtClean="0"/>
              <a:t>abbreviations</a:t>
            </a:r>
            <a:r>
              <a:rPr lang="nl-NL" sz="1800" dirty="0" smtClean="0"/>
              <a:t> </a:t>
            </a:r>
            <a:r>
              <a:rPr lang="nl-NL" sz="1800" dirty="0" err="1" smtClean="0"/>
              <a:t>used</a:t>
            </a:r>
            <a:r>
              <a:rPr lang="nl-NL" sz="1800" dirty="0" smtClean="0"/>
              <a:t> in tweet</a:t>
            </a:r>
            <a:endParaRPr lang="en-US" sz="1800" dirty="0"/>
          </a:p>
        </p:txBody>
      </p:sp>
      <p:sp>
        <p:nvSpPr>
          <p:cNvPr id="10" name="Rounded Rectangle 9"/>
          <p:cNvSpPr/>
          <p:nvPr/>
        </p:nvSpPr>
        <p:spPr>
          <a:xfrm>
            <a:off x="11200588" y="5718810"/>
            <a:ext cx="2164080" cy="9601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 smtClean="0"/>
              <a:t>Add</a:t>
            </a:r>
            <a:r>
              <a:rPr lang="nl-NL" dirty="0" smtClean="0"/>
              <a:t> Tweet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TweetBoard</a:t>
            </a:r>
            <a:endParaRPr lang="en-US" dirty="0"/>
          </a:p>
        </p:txBody>
      </p:sp>
      <p:sp>
        <p:nvSpPr>
          <p:cNvPr id="11" name="Rectangular Callout 10"/>
          <p:cNvSpPr/>
          <p:nvPr/>
        </p:nvSpPr>
        <p:spPr>
          <a:xfrm>
            <a:off x="9234628" y="7139940"/>
            <a:ext cx="2659786" cy="1318260"/>
          </a:xfrm>
          <a:prstGeom prst="wedgeRectCallout">
            <a:avLst>
              <a:gd name="adj1" fmla="val 50292"/>
              <a:gd name="adj2" fmla="val -95330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800" dirty="0" err="1" smtClean="0"/>
              <a:t>Add</a:t>
            </a:r>
            <a:r>
              <a:rPr lang="nl-NL" sz="1800" dirty="0" smtClean="0"/>
              <a:t> </a:t>
            </a:r>
            <a:r>
              <a:rPr lang="nl-NL" sz="1800" dirty="0" err="1" smtClean="0"/>
              <a:t>the</a:t>
            </a:r>
            <a:r>
              <a:rPr lang="nl-NL" sz="1800" dirty="0" smtClean="0"/>
              <a:t> tweet </a:t>
            </a:r>
            <a:r>
              <a:rPr lang="nl-NL" sz="1800" dirty="0" err="1" smtClean="0"/>
              <a:t>to</a:t>
            </a:r>
            <a:r>
              <a:rPr lang="nl-NL" sz="1800" dirty="0" smtClean="0"/>
              <a:t> </a:t>
            </a:r>
            <a:r>
              <a:rPr lang="nl-NL" sz="1800" dirty="0" err="1" smtClean="0"/>
              <a:t>the</a:t>
            </a:r>
            <a:r>
              <a:rPr lang="nl-NL" sz="1800" dirty="0" smtClean="0"/>
              <a:t> top of </a:t>
            </a:r>
            <a:r>
              <a:rPr lang="nl-NL" sz="1800" dirty="0" err="1" smtClean="0"/>
              <a:t>the</a:t>
            </a:r>
            <a:r>
              <a:rPr lang="nl-NL" sz="1800" dirty="0" smtClean="0"/>
              <a:t> </a:t>
            </a:r>
            <a:r>
              <a:rPr lang="nl-NL" sz="1800" dirty="0" err="1" smtClean="0"/>
              <a:t>TweetBoard</a:t>
            </a:r>
            <a:r>
              <a:rPr lang="nl-NL" sz="1800" dirty="0" smtClean="0"/>
              <a:t> – a list of  recent, relevant tweets</a:t>
            </a:r>
            <a:endParaRPr lang="en-US" sz="1800" dirty="0"/>
          </a:p>
        </p:txBody>
      </p:sp>
      <p:cxnSp>
        <p:nvCxnSpPr>
          <p:cNvPr id="13" name="Elbow Connector 12"/>
          <p:cNvCxnSpPr>
            <a:stCxn id="6" idx="3"/>
            <a:endCxn id="8" idx="1"/>
          </p:cNvCxnSpPr>
          <p:nvPr/>
        </p:nvCxnSpPr>
        <p:spPr>
          <a:xfrm>
            <a:off x="6172200" y="4175760"/>
            <a:ext cx="1637894" cy="2023110"/>
          </a:xfrm>
          <a:prstGeom prst="bentConnector3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endCxn id="10" idx="1"/>
          </p:cNvCxnSpPr>
          <p:nvPr/>
        </p:nvCxnSpPr>
        <p:spPr>
          <a:xfrm>
            <a:off x="9745574" y="6198870"/>
            <a:ext cx="1455014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4" idx="3"/>
            <a:endCxn id="6" idx="1"/>
          </p:cNvCxnSpPr>
          <p:nvPr/>
        </p:nvCxnSpPr>
        <p:spPr>
          <a:xfrm>
            <a:off x="2941320" y="4175760"/>
            <a:ext cx="1066800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ounded Rectangle 20"/>
          <p:cNvSpPr/>
          <p:nvPr/>
        </p:nvSpPr>
        <p:spPr>
          <a:xfrm>
            <a:off x="14644828" y="5718810"/>
            <a:ext cx="2164080" cy="9601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 smtClean="0"/>
              <a:t>Publish</a:t>
            </a:r>
            <a:r>
              <a:rPr lang="nl-NL" dirty="0" smtClean="0"/>
              <a:t> </a:t>
            </a:r>
            <a:r>
              <a:rPr lang="nl-NL" dirty="0" err="1" smtClean="0"/>
              <a:t>TweetBoard</a:t>
            </a:r>
            <a:endParaRPr lang="en-US" dirty="0"/>
          </a:p>
        </p:txBody>
      </p:sp>
      <p:sp>
        <p:nvSpPr>
          <p:cNvPr id="22" name="Rectangular Callout 21"/>
          <p:cNvSpPr/>
          <p:nvPr/>
        </p:nvSpPr>
        <p:spPr>
          <a:xfrm>
            <a:off x="12678868" y="7139940"/>
            <a:ext cx="2659786" cy="1318260"/>
          </a:xfrm>
          <a:prstGeom prst="wedgeRectCallout">
            <a:avLst>
              <a:gd name="adj1" fmla="val 50292"/>
              <a:gd name="adj2" fmla="val -95330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800" dirty="0" err="1" smtClean="0"/>
              <a:t>Publish</a:t>
            </a:r>
            <a:r>
              <a:rPr lang="nl-NL" sz="1800" dirty="0" smtClean="0"/>
              <a:t> </a:t>
            </a:r>
            <a:r>
              <a:rPr lang="nl-NL" sz="1800" dirty="0" err="1" smtClean="0"/>
              <a:t>the</a:t>
            </a:r>
            <a:r>
              <a:rPr lang="nl-NL" sz="1800" dirty="0" smtClean="0"/>
              <a:t> </a:t>
            </a:r>
            <a:r>
              <a:rPr lang="nl-NL" sz="1800" dirty="0" err="1" smtClean="0"/>
              <a:t>TweetBoard</a:t>
            </a:r>
            <a:r>
              <a:rPr lang="nl-NL" sz="1800" dirty="0" smtClean="0"/>
              <a:t> </a:t>
            </a:r>
            <a:r>
              <a:rPr lang="nl-NL" sz="1800" dirty="0" err="1" smtClean="0"/>
              <a:t>through</a:t>
            </a:r>
            <a:r>
              <a:rPr lang="nl-NL" sz="1800" dirty="0" smtClean="0"/>
              <a:t> API </a:t>
            </a:r>
            <a:r>
              <a:rPr lang="nl-NL" sz="1800" dirty="0" err="1" smtClean="0"/>
              <a:t>and</a:t>
            </a:r>
            <a:r>
              <a:rPr lang="nl-NL" sz="1800" dirty="0" smtClean="0"/>
              <a:t> UI (HTML web document)</a:t>
            </a:r>
            <a:endParaRPr lang="en-US" sz="1800" dirty="0"/>
          </a:p>
        </p:txBody>
      </p:sp>
      <p:cxnSp>
        <p:nvCxnSpPr>
          <p:cNvPr id="23" name="Straight Arrow Connector 22"/>
          <p:cNvCxnSpPr>
            <a:endCxn id="21" idx="1"/>
          </p:cNvCxnSpPr>
          <p:nvPr/>
        </p:nvCxnSpPr>
        <p:spPr>
          <a:xfrm>
            <a:off x="13189814" y="6198870"/>
            <a:ext cx="1455014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24"/>
          <p:cNvCxnSpPr>
            <a:stCxn id="6" idx="3"/>
          </p:cNvCxnSpPr>
          <p:nvPr/>
        </p:nvCxnSpPr>
        <p:spPr>
          <a:xfrm flipV="1">
            <a:off x="6172200" y="3032760"/>
            <a:ext cx="1637894" cy="1143000"/>
          </a:xfrm>
          <a:prstGeom prst="bentConnector3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7885664" y="2746359"/>
            <a:ext cx="8707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err="1" smtClean="0"/>
              <a:t>done</a:t>
            </a:r>
            <a:endParaRPr lang="en-US" dirty="0" err="1" smtClean="0"/>
          </a:p>
        </p:txBody>
      </p:sp>
    </p:spTree>
    <p:extLst>
      <p:ext uri="{BB962C8B-B14F-4D97-AF65-F5344CB8AC3E}">
        <p14:creationId xmlns:p14="http://schemas.microsoft.com/office/powerpoint/2010/main" val="2562939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Cloud 78"/>
          <p:cNvSpPr/>
          <p:nvPr/>
        </p:nvSpPr>
        <p:spPr>
          <a:xfrm>
            <a:off x="2553106" y="2323147"/>
            <a:ext cx="1889760" cy="1030605"/>
          </a:xfrm>
          <a:prstGeom prst="cloud">
            <a:avLst/>
          </a:prstGeom>
          <a:solidFill>
            <a:schemeClr val="bg2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Microservices </a:t>
            </a:r>
            <a:r>
              <a:rPr lang="nl-NL" dirty="0" err="1" smtClean="0"/>
              <a:t>to</a:t>
            </a:r>
            <a:r>
              <a:rPr lang="nl-NL" dirty="0" smtClean="0"/>
              <a:t> map workflow </a:t>
            </a:r>
            <a:r>
              <a:rPr lang="nl-NL" dirty="0" err="1" smtClean="0"/>
              <a:t>to</a:t>
            </a:r>
            <a:endParaRPr lang="en-US" dirty="0"/>
          </a:p>
        </p:txBody>
      </p:sp>
      <p:pic>
        <p:nvPicPr>
          <p:cNvPr id="5" name="Picture 2" descr="https://g.twimg.com/Twitter_logo_blu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52" y="2439997"/>
            <a:ext cx="909170" cy="739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3234690" y="7673340"/>
            <a:ext cx="12100560" cy="76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Microservices Platform</a:t>
            </a:r>
            <a:endParaRPr lang="en-US" dirty="0"/>
          </a:p>
        </p:txBody>
      </p:sp>
      <p:sp>
        <p:nvSpPr>
          <p:cNvPr id="12" name="Rounded Rectangle 11"/>
          <p:cNvSpPr/>
          <p:nvPr/>
        </p:nvSpPr>
        <p:spPr>
          <a:xfrm>
            <a:off x="7482840" y="6301740"/>
            <a:ext cx="655320" cy="105156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7482840" y="6301740"/>
            <a:ext cx="655320" cy="289560"/>
          </a:xfrm>
          <a:prstGeom prst="roundRect">
            <a:avLst/>
          </a:prstGeom>
          <a:solidFill>
            <a:schemeClr val="accent2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600" b="1" dirty="0" smtClean="0">
                <a:solidFill>
                  <a:schemeClr val="bg2">
                    <a:lumMod val="95000"/>
                  </a:schemeClr>
                </a:solidFill>
              </a:rPr>
              <a:t>API</a:t>
            </a:r>
            <a:endParaRPr lang="en-US" sz="1600" b="1" dirty="0">
              <a:solidFill>
                <a:schemeClr val="bg2">
                  <a:lumMod val="95000"/>
                </a:schemeClr>
              </a:solidFill>
            </a:endParaRPr>
          </a:p>
        </p:txBody>
      </p:sp>
      <p:sp>
        <p:nvSpPr>
          <p:cNvPr id="18" name="Cloud 17"/>
          <p:cNvSpPr/>
          <p:nvPr/>
        </p:nvSpPr>
        <p:spPr>
          <a:xfrm>
            <a:off x="9672038" y="1859280"/>
            <a:ext cx="6543321" cy="2461260"/>
          </a:xfrm>
          <a:prstGeom prst="cloud">
            <a:avLst/>
          </a:prstGeom>
          <a:solidFill>
            <a:schemeClr val="bg2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/>
          <p:cNvSpPr/>
          <p:nvPr/>
        </p:nvSpPr>
        <p:spPr>
          <a:xfrm>
            <a:off x="13698328" y="7280910"/>
            <a:ext cx="1356360" cy="567690"/>
          </a:xfrm>
          <a:prstGeom prst="round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nl-NL" sz="1200" dirty="0" smtClean="0">
              <a:solidFill>
                <a:schemeClr val="tx2"/>
              </a:solidFill>
            </a:endParaRPr>
          </a:p>
          <a:p>
            <a:pPr algn="r"/>
            <a:endParaRPr lang="nl-NL" sz="1200" dirty="0">
              <a:solidFill>
                <a:schemeClr val="tx2"/>
              </a:solidFill>
            </a:endParaRPr>
          </a:p>
          <a:p>
            <a:pPr algn="r"/>
            <a:endParaRPr lang="nl-NL" sz="1200" dirty="0" smtClean="0">
              <a:solidFill>
                <a:schemeClr val="tx2"/>
              </a:solidFill>
            </a:endParaRPr>
          </a:p>
          <a:p>
            <a:pPr algn="r"/>
            <a:r>
              <a:rPr lang="nl-NL" sz="1200" dirty="0" smtClean="0">
                <a:solidFill>
                  <a:schemeClr val="tx2"/>
                </a:solidFill>
              </a:rPr>
              <a:t>Event Bus</a:t>
            </a:r>
            <a:br>
              <a:rPr lang="nl-NL" sz="1200" dirty="0" smtClean="0">
                <a:solidFill>
                  <a:schemeClr val="tx2"/>
                </a:solidFill>
              </a:rPr>
            </a:br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47" name="Rectangular Callout 46"/>
          <p:cNvSpPr/>
          <p:nvPr/>
        </p:nvSpPr>
        <p:spPr>
          <a:xfrm>
            <a:off x="7852410" y="5730240"/>
            <a:ext cx="754380" cy="449580"/>
          </a:xfrm>
          <a:prstGeom prst="wedgeRectCallout">
            <a:avLst>
              <a:gd name="adj1" fmla="val -19518"/>
              <a:gd name="adj2" fmla="val 10341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400" dirty="0" smtClean="0"/>
              <a:t>REST/JSON</a:t>
            </a:r>
            <a:endParaRPr lang="en-US" sz="1400" dirty="0"/>
          </a:p>
        </p:txBody>
      </p:sp>
      <p:sp>
        <p:nvSpPr>
          <p:cNvPr id="55" name="Rounded Rectangle 54"/>
          <p:cNvSpPr/>
          <p:nvPr/>
        </p:nvSpPr>
        <p:spPr>
          <a:xfrm>
            <a:off x="11654790" y="2809875"/>
            <a:ext cx="1325880" cy="105156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ounded Rectangle 55"/>
          <p:cNvSpPr/>
          <p:nvPr/>
        </p:nvSpPr>
        <p:spPr>
          <a:xfrm>
            <a:off x="12325350" y="2809875"/>
            <a:ext cx="655320" cy="289560"/>
          </a:xfrm>
          <a:prstGeom prst="roundRect">
            <a:avLst/>
          </a:prstGeom>
          <a:solidFill>
            <a:schemeClr val="accent2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600" b="1" dirty="0" smtClean="0">
                <a:solidFill>
                  <a:schemeClr val="bg2">
                    <a:lumMod val="95000"/>
                  </a:schemeClr>
                </a:solidFill>
              </a:rPr>
              <a:t>API</a:t>
            </a:r>
            <a:endParaRPr lang="en-US" sz="1600" b="1" dirty="0">
              <a:solidFill>
                <a:schemeClr val="bg2">
                  <a:lumMod val="95000"/>
                </a:schemeClr>
              </a:solidFill>
            </a:endParaRPr>
          </a:p>
        </p:txBody>
      </p:sp>
      <p:sp>
        <p:nvSpPr>
          <p:cNvPr id="57" name="Rounded Rectangle 56"/>
          <p:cNvSpPr/>
          <p:nvPr/>
        </p:nvSpPr>
        <p:spPr>
          <a:xfrm>
            <a:off x="11654790" y="2809875"/>
            <a:ext cx="655320" cy="28956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600" b="1" dirty="0" smtClean="0">
                <a:solidFill>
                  <a:schemeClr val="bg2">
                    <a:lumMod val="95000"/>
                  </a:schemeClr>
                </a:solidFill>
              </a:rPr>
              <a:t>UI</a:t>
            </a:r>
            <a:endParaRPr lang="en-US" sz="1600" b="1" dirty="0">
              <a:solidFill>
                <a:schemeClr val="bg2">
                  <a:lumMod val="95000"/>
                </a:schemeClr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13978890" y="2892609"/>
            <a:ext cx="1356360" cy="403860"/>
          </a:xfrm>
          <a:prstGeom prst="round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 smtClean="0">
                <a:solidFill>
                  <a:schemeClr val="tx2"/>
                </a:solidFill>
              </a:rPr>
              <a:t>Cache</a:t>
            </a:r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34" name="Rectangular Callout 33"/>
          <p:cNvSpPr/>
          <p:nvPr/>
        </p:nvSpPr>
        <p:spPr>
          <a:xfrm>
            <a:off x="15769590" y="3162300"/>
            <a:ext cx="1146810" cy="483870"/>
          </a:xfrm>
          <a:prstGeom prst="wedgeRectCallout">
            <a:avLst>
              <a:gd name="adj1" fmla="val -104689"/>
              <a:gd name="adj2" fmla="val -45736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400" dirty="0" smtClean="0"/>
              <a:t>Oracle </a:t>
            </a:r>
            <a:r>
              <a:rPr lang="nl-NL" sz="1400" dirty="0" err="1" smtClean="0"/>
              <a:t>Coherence</a:t>
            </a:r>
            <a:endParaRPr lang="en-US" sz="1400" dirty="0"/>
          </a:p>
        </p:txBody>
      </p:sp>
      <p:sp>
        <p:nvSpPr>
          <p:cNvPr id="8" name="Freeform 7"/>
          <p:cNvSpPr/>
          <p:nvPr/>
        </p:nvSpPr>
        <p:spPr>
          <a:xfrm>
            <a:off x="12710160" y="3108310"/>
            <a:ext cx="1310640" cy="473090"/>
          </a:xfrm>
          <a:custGeom>
            <a:avLst/>
            <a:gdLst>
              <a:gd name="connsiteX0" fmla="*/ 0 w 1310640"/>
              <a:gd name="connsiteY0" fmla="*/ 473090 h 473090"/>
              <a:gd name="connsiteX1" fmla="*/ 853440 w 1310640"/>
              <a:gd name="connsiteY1" fmla="*/ 46370 h 473090"/>
              <a:gd name="connsiteX2" fmla="*/ 1310640 w 1310640"/>
              <a:gd name="connsiteY2" fmla="*/ 31130 h 473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10640" h="473090">
                <a:moveTo>
                  <a:pt x="0" y="473090"/>
                </a:moveTo>
                <a:cubicBezTo>
                  <a:pt x="317500" y="296560"/>
                  <a:pt x="635000" y="120030"/>
                  <a:pt x="853440" y="46370"/>
                </a:cubicBezTo>
                <a:cubicBezTo>
                  <a:pt x="1071880" y="-27290"/>
                  <a:pt x="1191260" y="1920"/>
                  <a:pt x="1310640" y="31130"/>
                </a:cubicBezTo>
              </a:path>
            </a:pathLst>
          </a:custGeom>
          <a:noFill/>
          <a:ln w="38100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0" name="Picture 2" descr="Image result for logo kafk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92636" y="7269740"/>
            <a:ext cx="862052" cy="453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" name="Rounded Rectangle 60"/>
          <p:cNvSpPr/>
          <p:nvPr/>
        </p:nvSpPr>
        <p:spPr>
          <a:xfrm>
            <a:off x="13978890" y="1999297"/>
            <a:ext cx="1356360" cy="652463"/>
          </a:xfrm>
          <a:prstGeom prst="round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200" dirty="0" smtClean="0">
              <a:solidFill>
                <a:schemeClr val="tx2"/>
              </a:solidFill>
            </a:endParaRPr>
          </a:p>
          <a:p>
            <a:pPr algn="ctr"/>
            <a:r>
              <a:rPr lang="nl-NL" sz="1200" dirty="0" err="1" smtClean="0">
                <a:solidFill>
                  <a:schemeClr val="tx2"/>
                </a:solidFill>
              </a:rPr>
              <a:t>EventHub</a:t>
            </a:r>
            <a:r>
              <a:rPr lang="nl-NL" sz="1200" dirty="0" smtClean="0">
                <a:solidFill>
                  <a:schemeClr val="tx2"/>
                </a:solidFill>
              </a:rPr>
              <a:t> CS</a:t>
            </a:r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62" name="Rectangular Callout 61"/>
          <p:cNvSpPr/>
          <p:nvPr/>
        </p:nvSpPr>
        <p:spPr>
          <a:xfrm>
            <a:off x="15769590" y="2371725"/>
            <a:ext cx="1146810" cy="483870"/>
          </a:xfrm>
          <a:prstGeom prst="wedgeRectCallout">
            <a:avLst>
              <a:gd name="adj1" fmla="val -104689"/>
              <a:gd name="adj2" fmla="val -45736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400" dirty="0" smtClean="0"/>
              <a:t>Apache </a:t>
            </a:r>
            <a:r>
              <a:rPr lang="nl-NL" sz="1400" dirty="0" err="1" smtClean="0"/>
              <a:t>Kafka</a:t>
            </a:r>
            <a:endParaRPr lang="en-US" sz="1400" dirty="0"/>
          </a:p>
        </p:txBody>
      </p:sp>
      <p:sp>
        <p:nvSpPr>
          <p:cNvPr id="63" name="Rectangular Callout 62"/>
          <p:cNvSpPr/>
          <p:nvPr/>
        </p:nvSpPr>
        <p:spPr>
          <a:xfrm>
            <a:off x="11090910" y="4043988"/>
            <a:ext cx="1268730" cy="605164"/>
          </a:xfrm>
          <a:prstGeom prst="wedgeRectCallout">
            <a:avLst>
              <a:gd name="adj1" fmla="val 42125"/>
              <a:gd name="adj2" fmla="val -116923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400" dirty="0" err="1" smtClean="0"/>
              <a:t>NodeJS</a:t>
            </a:r>
            <a:r>
              <a:rPr lang="nl-NL" sz="1400" dirty="0" smtClean="0"/>
              <a:t> &amp; Express in ACCS</a:t>
            </a:r>
            <a:endParaRPr lang="en-US" sz="1400" dirty="0"/>
          </a:p>
        </p:txBody>
      </p:sp>
      <p:cxnSp>
        <p:nvCxnSpPr>
          <p:cNvPr id="2048" name="Straight Connector 2047"/>
          <p:cNvCxnSpPr/>
          <p:nvPr/>
        </p:nvCxnSpPr>
        <p:spPr>
          <a:xfrm>
            <a:off x="1361771" y="4892040"/>
            <a:ext cx="15554629" cy="7620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9" name="TextBox 2048"/>
          <p:cNvSpPr txBox="1"/>
          <p:nvPr/>
        </p:nvSpPr>
        <p:spPr>
          <a:xfrm>
            <a:off x="15123223" y="4925676"/>
            <a:ext cx="19303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smtClean="0"/>
              <a:t>On </a:t>
            </a:r>
            <a:r>
              <a:rPr lang="nl-NL" dirty="0" err="1" smtClean="0"/>
              <a:t>premises</a:t>
            </a:r>
            <a:endParaRPr lang="en-US" dirty="0" err="1" smtClean="0"/>
          </a:p>
        </p:txBody>
      </p:sp>
      <p:sp>
        <p:nvSpPr>
          <p:cNvPr id="67" name="Rectangular Callout 66"/>
          <p:cNvSpPr/>
          <p:nvPr/>
        </p:nvSpPr>
        <p:spPr>
          <a:xfrm>
            <a:off x="12653010" y="1999297"/>
            <a:ext cx="1157858" cy="647700"/>
          </a:xfrm>
          <a:prstGeom prst="wedgeRectCallout">
            <a:avLst>
              <a:gd name="adj1" fmla="val -40330"/>
              <a:gd name="adj2" fmla="val 81324"/>
            </a:avLst>
          </a:prstGeom>
          <a:solidFill>
            <a:schemeClr val="accent4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b="1" dirty="0" err="1" smtClean="0"/>
              <a:t>TweetBoard</a:t>
            </a:r>
            <a:endParaRPr lang="en-US" b="1" dirty="0"/>
          </a:p>
        </p:txBody>
      </p:sp>
      <p:sp>
        <p:nvSpPr>
          <p:cNvPr id="68" name="Rectangular Callout 67"/>
          <p:cNvSpPr/>
          <p:nvPr/>
        </p:nvSpPr>
        <p:spPr>
          <a:xfrm>
            <a:off x="8679180" y="5859780"/>
            <a:ext cx="1381302" cy="784860"/>
          </a:xfrm>
          <a:prstGeom prst="wedgeRectCallout">
            <a:avLst>
              <a:gd name="adj1" fmla="val -104480"/>
              <a:gd name="adj2" fmla="val 71911"/>
            </a:avLst>
          </a:prstGeom>
          <a:solidFill>
            <a:schemeClr val="accent4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b="1" dirty="0" err="1" smtClean="0"/>
              <a:t>Validate</a:t>
            </a:r>
            <a:r>
              <a:rPr lang="nl-NL" b="1" dirty="0" smtClean="0"/>
              <a:t/>
            </a:r>
            <a:br>
              <a:rPr lang="nl-NL" b="1" dirty="0" smtClean="0"/>
            </a:br>
            <a:r>
              <a:rPr lang="nl-NL" b="1" dirty="0" smtClean="0"/>
              <a:t>Tweet</a:t>
            </a:r>
            <a:endParaRPr lang="en-US" b="1" dirty="0"/>
          </a:p>
        </p:txBody>
      </p:sp>
      <p:sp>
        <p:nvSpPr>
          <p:cNvPr id="71" name="Lightning Bolt 70"/>
          <p:cNvSpPr/>
          <p:nvPr/>
        </p:nvSpPr>
        <p:spPr>
          <a:xfrm>
            <a:off x="13530307" y="7037145"/>
            <a:ext cx="419861" cy="54447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ight Arrow 71"/>
          <p:cNvSpPr/>
          <p:nvPr/>
        </p:nvSpPr>
        <p:spPr>
          <a:xfrm>
            <a:off x="13417766" y="7246695"/>
            <a:ext cx="225081" cy="2326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Lightning Bolt 72"/>
          <p:cNvSpPr/>
          <p:nvPr/>
        </p:nvSpPr>
        <p:spPr>
          <a:xfrm>
            <a:off x="7242810" y="6319062"/>
            <a:ext cx="419861" cy="54447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Lightning Bolt 74"/>
          <p:cNvSpPr/>
          <p:nvPr/>
        </p:nvSpPr>
        <p:spPr>
          <a:xfrm>
            <a:off x="7809739" y="6949440"/>
            <a:ext cx="419861" cy="54447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ight Arrow 75"/>
          <p:cNvSpPr/>
          <p:nvPr/>
        </p:nvSpPr>
        <p:spPr>
          <a:xfrm>
            <a:off x="8117059" y="6989067"/>
            <a:ext cx="225081" cy="2326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4" name="Picture 2" descr="Image result for logo kafk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20799" y="1976776"/>
            <a:ext cx="862052" cy="453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5" name="Rounded Rectangle 84"/>
          <p:cNvSpPr/>
          <p:nvPr/>
        </p:nvSpPr>
        <p:spPr>
          <a:xfrm>
            <a:off x="10413053" y="6301740"/>
            <a:ext cx="655320" cy="105156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ounded Rectangle 85"/>
          <p:cNvSpPr/>
          <p:nvPr/>
        </p:nvSpPr>
        <p:spPr>
          <a:xfrm>
            <a:off x="10413053" y="6301740"/>
            <a:ext cx="655320" cy="289560"/>
          </a:xfrm>
          <a:prstGeom prst="roundRect">
            <a:avLst/>
          </a:prstGeom>
          <a:solidFill>
            <a:schemeClr val="accent2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600" b="1" dirty="0" smtClean="0">
                <a:solidFill>
                  <a:schemeClr val="bg2">
                    <a:lumMod val="95000"/>
                  </a:schemeClr>
                </a:solidFill>
              </a:rPr>
              <a:t>API</a:t>
            </a:r>
            <a:endParaRPr lang="en-US" sz="1600" b="1" dirty="0">
              <a:solidFill>
                <a:schemeClr val="bg2">
                  <a:lumMod val="95000"/>
                </a:schemeClr>
              </a:solidFill>
            </a:endParaRPr>
          </a:p>
        </p:txBody>
      </p:sp>
      <p:sp>
        <p:nvSpPr>
          <p:cNvPr id="87" name="Rectangular Callout 86"/>
          <p:cNvSpPr/>
          <p:nvPr/>
        </p:nvSpPr>
        <p:spPr>
          <a:xfrm>
            <a:off x="9178613" y="6998970"/>
            <a:ext cx="994410" cy="575310"/>
          </a:xfrm>
          <a:prstGeom prst="wedgeRectCallout">
            <a:avLst>
              <a:gd name="adj1" fmla="val -158982"/>
              <a:gd name="adj2" fmla="val -69038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400" dirty="0" smtClean="0"/>
              <a:t>Java SE</a:t>
            </a:r>
            <a:endParaRPr lang="en-US" sz="1400" dirty="0"/>
          </a:p>
        </p:txBody>
      </p:sp>
      <p:sp>
        <p:nvSpPr>
          <p:cNvPr id="88" name="Rectangular Callout 87"/>
          <p:cNvSpPr/>
          <p:nvPr/>
        </p:nvSpPr>
        <p:spPr>
          <a:xfrm>
            <a:off x="10782623" y="5730240"/>
            <a:ext cx="754380" cy="449580"/>
          </a:xfrm>
          <a:prstGeom prst="wedgeRectCallout">
            <a:avLst>
              <a:gd name="adj1" fmla="val -19518"/>
              <a:gd name="adj2" fmla="val 10341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400" dirty="0" smtClean="0"/>
              <a:t>REST/JSON</a:t>
            </a:r>
            <a:endParaRPr lang="en-US" sz="1400" dirty="0"/>
          </a:p>
        </p:txBody>
      </p:sp>
      <p:sp>
        <p:nvSpPr>
          <p:cNvPr id="89" name="Rectangular Callout 88"/>
          <p:cNvSpPr/>
          <p:nvPr/>
        </p:nvSpPr>
        <p:spPr>
          <a:xfrm>
            <a:off x="11860530" y="5730240"/>
            <a:ext cx="1211580" cy="777240"/>
          </a:xfrm>
          <a:prstGeom prst="wedgeRectCallout">
            <a:avLst>
              <a:gd name="adj1" fmla="val -129638"/>
              <a:gd name="adj2" fmla="val 95440"/>
            </a:avLst>
          </a:prstGeom>
          <a:solidFill>
            <a:schemeClr val="accent4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b="1" dirty="0" err="1" smtClean="0"/>
              <a:t>Enrich</a:t>
            </a:r>
            <a:r>
              <a:rPr lang="nl-NL" b="1" dirty="0" smtClean="0"/>
              <a:t/>
            </a:r>
            <a:br>
              <a:rPr lang="nl-NL" b="1" dirty="0" smtClean="0"/>
            </a:br>
            <a:r>
              <a:rPr lang="nl-NL" b="1" dirty="0" smtClean="0"/>
              <a:t>Tweet</a:t>
            </a:r>
            <a:endParaRPr lang="en-US" b="1" dirty="0"/>
          </a:p>
        </p:txBody>
      </p:sp>
      <p:sp>
        <p:nvSpPr>
          <p:cNvPr id="90" name="Lightning Bolt 89"/>
          <p:cNvSpPr/>
          <p:nvPr/>
        </p:nvSpPr>
        <p:spPr>
          <a:xfrm>
            <a:off x="10173023" y="6319062"/>
            <a:ext cx="419861" cy="54447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ight Arrow 90"/>
          <p:cNvSpPr/>
          <p:nvPr/>
        </p:nvSpPr>
        <p:spPr>
          <a:xfrm>
            <a:off x="10060482" y="6528612"/>
            <a:ext cx="225081" cy="2326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Lightning Bolt 91"/>
          <p:cNvSpPr/>
          <p:nvPr/>
        </p:nvSpPr>
        <p:spPr>
          <a:xfrm>
            <a:off x="10739952" y="6949440"/>
            <a:ext cx="419861" cy="54447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ight Arrow 92"/>
          <p:cNvSpPr/>
          <p:nvPr/>
        </p:nvSpPr>
        <p:spPr>
          <a:xfrm>
            <a:off x="11047272" y="6989067"/>
            <a:ext cx="225081" cy="2326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ular Callout 31"/>
          <p:cNvSpPr/>
          <p:nvPr/>
        </p:nvSpPr>
        <p:spPr>
          <a:xfrm>
            <a:off x="9174834" y="6993255"/>
            <a:ext cx="994410" cy="575310"/>
          </a:xfrm>
          <a:prstGeom prst="wedgeRectCallout">
            <a:avLst>
              <a:gd name="adj1" fmla="val 86229"/>
              <a:gd name="adj2" fmla="val -16058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400" dirty="0" smtClean="0"/>
              <a:t>Java </a:t>
            </a:r>
            <a:r>
              <a:rPr lang="nl-NL" sz="1400" dirty="0" smtClean="0"/>
              <a:t>SE/ Node.js</a:t>
            </a:r>
            <a:endParaRPr lang="en-US" sz="1400" dirty="0"/>
          </a:p>
        </p:txBody>
      </p:sp>
      <p:sp>
        <p:nvSpPr>
          <p:cNvPr id="105" name="Lightning Bolt 104"/>
          <p:cNvSpPr/>
          <p:nvPr/>
        </p:nvSpPr>
        <p:spPr>
          <a:xfrm>
            <a:off x="13978890" y="1658865"/>
            <a:ext cx="419861" cy="54447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ight Arrow 105"/>
          <p:cNvSpPr/>
          <p:nvPr/>
        </p:nvSpPr>
        <p:spPr>
          <a:xfrm>
            <a:off x="13866349" y="1868415"/>
            <a:ext cx="225081" cy="2326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Lightning Bolt 106"/>
          <p:cNvSpPr/>
          <p:nvPr/>
        </p:nvSpPr>
        <p:spPr>
          <a:xfrm>
            <a:off x="11444859" y="2999136"/>
            <a:ext cx="419861" cy="54447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Cloud 43"/>
          <p:cNvSpPr/>
          <p:nvPr/>
        </p:nvSpPr>
        <p:spPr>
          <a:xfrm>
            <a:off x="4597477" y="3296288"/>
            <a:ext cx="2985885" cy="1030605"/>
          </a:xfrm>
          <a:prstGeom prst="cloud">
            <a:avLst/>
          </a:prstGeom>
          <a:solidFill>
            <a:schemeClr val="bg2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5" name="Picture 2" descr="Image result for logo ifttt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2542" y="3221354"/>
            <a:ext cx="2620198" cy="1180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Rounded Rectangle 45"/>
          <p:cNvSpPr/>
          <p:nvPr/>
        </p:nvSpPr>
        <p:spPr>
          <a:xfrm>
            <a:off x="13689330" y="6383377"/>
            <a:ext cx="1356360" cy="651788"/>
          </a:xfrm>
          <a:prstGeom prst="round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 smtClean="0">
                <a:solidFill>
                  <a:schemeClr val="tx2"/>
                </a:solidFill>
              </a:rPr>
              <a:t>Cache</a:t>
            </a:r>
            <a:endParaRPr lang="en-US" sz="1200" dirty="0">
              <a:solidFill>
                <a:schemeClr val="tx2"/>
              </a:solidFill>
            </a:endParaRPr>
          </a:p>
        </p:txBody>
      </p:sp>
      <p:pic>
        <p:nvPicPr>
          <p:cNvPr id="48" name="Picture 2" descr="redis-logo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26402" y="6551295"/>
            <a:ext cx="588996" cy="497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7762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Configure</a:t>
            </a:r>
            <a:r>
              <a:rPr lang="nl-NL" dirty="0" smtClean="0"/>
              <a:t> </a:t>
            </a:r>
            <a:r>
              <a:rPr lang="nl-NL" dirty="0" err="1" smtClean="0"/>
              <a:t>the</a:t>
            </a:r>
            <a:r>
              <a:rPr lang="nl-NL" dirty="0" smtClean="0"/>
              <a:t> IFTTT </a:t>
            </a:r>
            <a:r>
              <a:rPr lang="nl-NL" dirty="0" err="1" smtClean="0"/>
              <a:t>recipe</a:t>
            </a:r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880" y="1569085"/>
            <a:ext cx="6569075" cy="673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2" descr="Image result for logo ifttt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86142" y="188594"/>
            <a:ext cx="2620198" cy="1180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8955" y="3901440"/>
            <a:ext cx="9772565" cy="2952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56686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Cloud 26"/>
          <p:cNvSpPr/>
          <p:nvPr/>
        </p:nvSpPr>
        <p:spPr>
          <a:xfrm>
            <a:off x="12864480" y="1568443"/>
            <a:ext cx="2985885" cy="1030605"/>
          </a:xfrm>
          <a:prstGeom prst="cloud">
            <a:avLst/>
          </a:prstGeom>
          <a:solidFill>
            <a:schemeClr val="bg2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Configure</a:t>
            </a:r>
            <a:r>
              <a:rPr lang="nl-NL" dirty="0" smtClean="0"/>
              <a:t> </a:t>
            </a:r>
            <a:r>
              <a:rPr lang="nl-NL" dirty="0" err="1" smtClean="0"/>
              <a:t>the</a:t>
            </a:r>
            <a:r>
              <a:rPr lang="nl-NL" dirty="0" smtClean="0"/>
              <a:t> IFTTT </a:t>
            </a:r>
            <a:r>
              <a:rPr lang="nl-NL" dirty="0" err="1" smtClean="0"/>
              <a:t>recipe</a:t>
            </a:r>
            <a:endParaRPr lang="en-US" dirty="0"/>
          </a:p>
        </p:txBody>
      </p:sp>
      <p:pic>
        <p:nvPicPr>
          <p:cNvPr id="4" name="Picture 2" descr="Image result for logo ifttt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30167" y="1513439"/>
            <a:ext cx="2620198" cy="1180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795" y="1665062"/>
            <a:ext cx="5724525" cy="17296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603" y="3185159"/>
            <a:ext cx="6483869" cy="35290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0018" y="1945958"/>
            <a:ext cx="3657600" cy="6713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5808" y="4416263"/>
            <a:ext cx="3390900" cy="4595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Cloud 27"/>
          <p:cNvSpPr/>
          <p:nvPr/>
        </p:nvSpPr>
        <p:spPr>
          <a:xfrm>
            <a:off x="10147618" y="725168"/>
            <a:ext cx="1889760" cy="1030605"/>
          </a:xfrm>
          <a:prstGeom prst="cloud">
            <a:avLst/>
          </a:prstGeom>
          <a:solidFill>
            <a:schemeClr val="bg2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" descr="https://g.twimg.com/Twitter_logo_blue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2364" y="842018"/>
            <a:ext cx="909170" cy="739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Freeform 29"/>
          <p:cNvSpPr/>
          <p:nvPr/>
        </p:nvSpPr>
        <p:spPr>
          <a:xfrm>
            <a:off x="11427777" y="1331911"/>
            <a:ext cx="2060829" cy="430530"/>
          </a:xfrm>
          <a:custGeom>
            <a:avLst/>
            <a:gdLst>
              <a:gd name="connsiteX0" fmla="*/ 0 w 1264920"/>
              <a:gd name="connsiteY0" fmla="*/ 0 h 320040"/>
              <a:gd name="connsiteX1" fmla="*/ 792480 w 1264920"/>
              <a:gd name="connsiteY1" fmla="*/ 60960 h 320040"/>
              <a:gd name="connsiteX2" fmla="*/ 1264920 w 1264920"/>
              <a:gd name="connsiteY2" fmla="*/ 320040 h 320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64920" h="320040">
                <a:moveTo>
                  <a:pt x="0" y="0"/>
                </a:moveTo>
                <a:cubicBezTo>
                  <a:pt x="290830" y="3810"/>
                  <a:pt x="581660" y="7620"/>
                  <a:pt x="792480" y="60960"/>
                </a:cubicBezTo>
                <a:cubicBezTo>
                  <a:pt x="1003300" y="114300"/>
                  <a:pt x="1264920" y="320040"/>
                  <a:pt x="1264920" y="320040"/>
                </a:cubicBezTo>
              </a:path>
            </a:pathLst>
          </a:custGeom>
          <a:noFill/>
          <a:ln w="38100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ular Callout 30"/>
          <p:cNvSpPr/>
          <p:nvPr/>
        </p:nvSpPr>
        <p:spPr>
          <a:xfrm>
            <a:off x="12342178" y="676591"/>
            <a:ext cx="1954530" cy="396240"/>
          </a:xfrm>
          <a:prstGeom prst="wedgeRectCallout">
            <a:avLst>
              <a:gd name="adj1" fmla="val -48740"/>
              <a:gd name="adj2" fmla="val 120192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2000" dirty="0" smtClean="0"/>
              <a:t>#</a:t>
            </a:r>
            <a:r>
              <a:rPr lang="nl-NL" sz="2000" dirty="0" err="1" smtClean="0"/>
              <a:t>oraclecode</a:t>
            </a:r>
            <a:endParaRPr lang="en-US" sz="2000" dirty="0"/>
          </a:p>
        </p:txBody>
      </p:sp>
      <p:grpSp>
        <p:nvGrpSpPr>
          <p:cNvPr id="32" name="Group 31"/>
          <p:cNvGrpSpPr/>
          <p:nvPr/>
        </p:nvGrpSpPr>
        <p:grpSpPr>
          <a:xfrm>
            <a:off x="12799877" y="1466128"/>
            <a:ext cx="532402" cy="544476"/>
            <a:chOff x="5167295" y="2165209"/>
            <a:chExt cx="532402" cy="544476"/>
          </a:xfrm>
        </p:grpSpPr>
        <p:sp>
          <p:nvSpPr>
            <p:cNvPr id="33" name="Lightning Bolt 32"/>
            <p:cNvSpPr/>
            <p:nvPr/>
          </p:nvSpPr>
          <p:spPr>
            <a:xfrm>
              <a:off x="5279836" y="2165209"/>
              <a:ext cx="419861" cy="544476"/>
            </a:xfrm>
            <a:prstGeom prst="lightningBol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ight Arrow 33"/>
            <p:cNvSpPr/>
            <p:nvPr/>
          </p:nvSpPr>
          <p:spPr>
            <a:xfrm>
              <a:off x="5167295" y="2374759"/>
              <a:ext cx="225081" cy="23261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Cloud 34"/>
          <p:cNvSpPr/>
          <p:nvPr/>
        </p:nvSpPr>
        <p:spPr>
          <a:xfrm>
            <a:off x="14296708" y="2671002"/>
            <a:ext cx="8347710" cy="2461260"/>
          </a:xfrm>
          <a:prstGeom prst="cloud">
            <a:avLst/>
          </a:prstGeom>
          <a:solidFill>
            <a:schemeClr val="bg2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ounded Rectangle 35"/>
          <p:cNvSpPr/>
          <p:nvPr/>
        </p:nvSpPr>
        <p:spPr>
          <a:xfrm>
            <a:off x="15714028" y="3577782"/>
            <a:ext cx="655320" cy="105156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ounded Rectangle 36"/>
          <p:cNvSpPr/>
          <p:nvPr/>
        </p:nvSpPr>
        <p:spPr>
          <a:xfrm>
            <a:off x="15714028" y="3577782"/>
            <a:ext cx="655320" cy="289560"/>
          </a:xfrm>
          <a:prstGeom prst="roundRect">
            <a:avLst/>
          </a:prstGeom>
          <a:solidFill>
            <a:schemeClr val="accent2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600" b="1" dirty="0" smtClean="0">
                <a:solidFill>
                  <a:schemeClr val="bg2">
                    <a:lumMod val="95000"/>
                  </a:schemeClr>
                </a:solidFill>
              </a:rPr>
              <a:t>API</a:t>
            </a:r>
            <a:endParaRPr lang="en-US" sz="1600" b="1" dirty="0">
              <a:solidFill>
                <a:schemeClr val="bg2">
                  <a:lumMod val="95000"/>
                </a:schemeClr>
              </a:solidFill>
            </a:endParaRPr>
          </a:p>
        </p:txBody>
      </p:sp>
      <p:sp>
        <p:nvSpPr>
          <p:cNvPr id="38" name="Rectangular Callout 37"/>
          <p:cNvSpPr/>
          <p:nvPr/>
        </p:nvSpPr>
        <p:spPr>
          <a:xfrm>
            <a:off x="16563220" y="2593928"/>
            <a:ext cx="1211580" cy="647700"/>
          </a:xfrm>
          <a:prstGeom prst="wedgeRectCallout">
            <a:avLst>
              <a:gd name="adj1" fmla="val -70518"/>
              <a:gd name="adj2" fmla="val 189559"/>
            </a:avLst>
          </a:prstGeom>
          <a:solidFill>
            <a:schemeClr val="accent4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400" dirty="0" err="1" smtClean="0"/>
              <a:t>EventBridge</a:t>
            </a:r>
            <a:endParaRPr lang="en-US" sz="1400" dirty="0"/>
          </a:p>
        </p:txBody>
      </p:sp>
      <p:sp>
        <p:nvSpPr>
          <p:cNvPr id="3" name="Freeform 2"/>
          <p:cNvSpPr/>
          <p:nvPr/>
        </p:nvSpPr>
        <p:spPr>
          <a:xfrm>
            <a:off x="15057120" y="2377440"/>
            <a:ext cx="1113138" cy="1203960"/>
          </a:xfrm>
          <a:custGeom>
            <a:avLst/>
            <a:gdLst>
              <a:gd name="connsiteX0" fmla="*/ 0 w 1113138"/>
              <a:gd name="connsiteY0" fmla="*/ 0 h 1203960"/>
              <a:gd name="connsiteX1" fmla="*/ 1005840 w 1113138"/>
              <a:gd name="connsiteY1" fmla="*/ 274320 h 1203960"/>
              <a:gd name="connsiteX2" fmla="*/ 1036320 w 1113138"/>
              <a:gd name="connsiteY2" fmla="*/ 1203960 h 1203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13138" h="1203960">
                <a:moveTo>
                  <a:pt x="0" y="0"/>
                </a:moveTo>
                <a:cubicBezTo>
                  <a:pt x="416560" y="36830"/>
                  <a:pt x="833120" y="73660"/>
                  <a:pt x="1005840" y="274320"/>
                </a:cubicBezTo>
                <a:cubicBezTo>
                  <a:pt x="1178560" y="474980"/>
                  <a:pt x="1107440" y="839470"/>
                  <a:pt x="1036320" y="1203960"/>
                </a:cubicBezTo>
              </a:path>
            </a:pathLst>
          </a:custGeom>
          <a:noFill/>
          <a:ln w="38100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740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Cloud 79"/>
          <p:cNvSpPr/>
          <p:nvPr/>
        </p:nvSpPr>
        <p:spPr>
          <a:xfrm>
            <a:off x="3189302" y="3543612"/>
            <a:ext cx="2985885" cy="1030605"/>
          </a:xfrm>
          <a:prstGeom prst="cloud">
            <a:avLst/>
          </a:prstGeom>
          <a:solidFill>
            <a:schemeClr val="bg2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Cloud 78"/>
          <p:cNvSpPr/>
          <p:nvPr/>
        </p:nvSpPr>
        <p:spPr>
          <a:xfrm>
            <a:off x="472440" y="2700337"/>
            <a:ext cx="1889760" cy="1030605"/>
          </a:xfrm>
          <a:prstGeom prst="cloud">
            <a:avLst/>
          </a:prstGeom>
          <a:solidFill>
            <a:schemeClr val="bg2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Choreographed</a:t>
            </a:r>
            <a:r>
              <a:rPr lang="nl-NL" dirty="0" smtClean="0"/>
              <a:t> workflow</a:t>
            </a:r>
            <a:endParaRPr lang="en-US" dirty="0"/>
          </a:p>
        </p:txBody>
      </p:sp>
      <p:pic>
        <p:nvPicPr>
          <p:cNvPr id="5" name="Picture 2" descr="https://g.twimg.com/Twitter_logo_blu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186" y="2817187"/>
            <a:ext cx="909170" cy="739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Image result for logo ifttt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4367" y="3468678"/>
            <a:ext cx="2620198" cy="1180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reeform 5"/>
          <p:cNvSpPr/>
          <p:nvPr/>
        </p:nvSpPr>
        <p:spPr>
          <a:xfrm>
            <a:off x="1752599" y="3307080"/>
            <a:ext cx="2060829" cy="430530"/>
          </a:xfrm>
          <a:custGeom>
            <a:avLst/>
            <a:gdLst>
              <a:gd name="connsiteX0" fmla="*/ 0 w 1264920"/>
              <a:gd name="connsiteY0" fmla="*/ 0 h 320040"/>
              <a:gd name="connsiteX1" fmla="*/ 792480 w 1264920"/>
              <a:gd name="connsiteY1" fmla="*/ 60960 h 320040"/>
              <a:gd name="connsiteX2" fmla="*/ 1264920 w 1264920"/>
              <a:gd name="connsiteY2" fmla="*/ 320040 h 320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64920" h="320040">
                <a:moveTo>
                  <a:pt x="0" y="0"/>
                </a:moveTo>
                <a:cubicBezTo>
                  <a:pt x="290830" y="3810"/>
                  <a:pt x="581660" y="7620"/>
                  <a:pt x="792480" y="60960"/>
                </a:cubicBezTo>
                <a:cubicBezTo>
                  <a:pt x="1003300" y="114300"/>
                  <a:pt x="1264920" y="320040"/>
                  <a:pt x="1264920" y="320040"/>
                </a:cubicBezTo>
              </a:path>
            </a:pathLst>
          </a:custGeom>
          <a:noFill/>
          <a:ln w="38100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ular Callout 6"/>
          <p:cNvSpPr/>
          <p:nvPr/>
        </p:nvSpPr>
        <p:spPr>
          <a:xfrm>
            <a:off x="2667000" y="2651760"/>
            <a:ext cx="1447800" cy="396240"/>
          </a:xfrm>
          <a:prstGeom prst="wedgeRectCallout">
            <a:avLst>
              <a:gd name="adj1" fmla="val -48740"/>
              <a:gd name="adj2" fmla="val 120192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2000" dirty="0"/>
              <a:t>#</a:t>
            </a:r>
            <a:r>
              <a:rPr lang="nl-NL" sz="2000" dirty="0" smtClean="0"/>
              <a:t>hashtag</a:t>
            </a:r>
            <a:endParaRPr lang="en-US" sz="2000" dirty="0"/>
          </a:p>
        </p:txBody>
      </p:sp>
      <p:sp>
        <p:nvSpPr>
          <p:cNvPr id="9" name="Rectangle 8"/>
          <p:cNvSpPr/>
          <p:nvPr/>
        </p:nvSpPr>
        <p:spPr>
          <a:xfrm>
            <a:off x="3234690" y="7673340"/>
            <a:ext cx="12100560" cy="76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Microservices Platform</a:t>
            </a:r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3234690" y="5634990"/>
            <a:ext cx="880110" cy="105156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3234690" y="5634990"/>
            <a:ext cx="880110" cy="224790"/>
          </a:xfrm>
          <a:prstGeom prst="roundRect">
            <a:avLst/>
          </a:prstGeom>
          <a:solidFill>
            <a:schemeClr val="accent2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600" b="1" dirty="0" smtClean="0">
                <a:solidFill>
                  <a:schemeClr val="bg2">
                    <a:lumMod val="95000"/>
                  </a:schemeClr>
                </a:solidFill>
              </a:rPr>
              <a:t>API</a:t>
            </a:r>
            <a:endParaRPr lang="en-US" sz="1600" b="1" dirty="0">
              <a:solidFill>
                <a:schemeClr val="bg2">
                  <a:lumMod val="95000"/>
                </a:schemeClr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7482840" y="6301740"/>
            <a:ext cx="655320" cy="105156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7482840" y="6301740"/>
            <a:ext cx="655320" cy="289560"/>
          </a:xfrm>
          <a:prstGeom prst="roundRect">
            <a:avLst/>
          </a:prstGeom>
          <a:solidFill>
            <a:schemeClr val="accent2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600" b="1" dirty="0" smtClean="0">
                <a:solidFill>
                  <a:schemeClr val="bg2">
                    <a:lumMod val="95000"/>
                  </a:schemeClr>
                </a:solidFill>
              </a:rPr>
              <a:t>API</a:t>
            </a:r>
            <a:endParaRPr lang="en-US" sz="1600" b="1" dirty="0">
              <a:solidFill>
                <a:schemeClr val="bg2">
                  <a:lumMod val="95000"/>
                </a:schemeClr>
              </a:solidFill>
            </a:endParaRPr>
          </a:p>
        </p:txBody>
      </p:sp>
      <p:sp>
        <p:nvSpPr>
          <p:cNvPr id="18" name="Cloud 17"/>
          <p:cNvSpPr/>
          <p:nvPr/>
        </p:nvSpPr>
        <p:spPr>
          <a:xfrm>
            <a:off x="7867650" y="1859280"/>
            <a:ext cx="8347710" cy="2461260"/>
          </a:xfrm>
          <a:prstGeom prst="cloud">
            <a:avLst/>
          </a:prstGeom>
          <a:solidFill>
            <a:schemeClr val="bg2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9284970" y="2766060"/>
            <a:ext cx="655320" cy="105156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9284970" y="2766060"/>
            <a:ext cx="655320" cy="289560"/>
          </a:xfrm>
          <a:prstGeom prst="roundRect">
            <a:avLst/>
          </a:prstGeom>
          <a:solidFill>
            <a:schemeClr val="accent2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600" b="1" dirty="0" smtClean="0">
                <a:solidFill>
                  <a:schemeClr val="bg2">
                    <a:lumMod val="95000"/>
                  </a:schemeClr>
                </a:solidFill>
              </a:rPr>
              <a:t>API</a:t>
            </a:r>
            <a:endParaRPr lang="en-US" sz="1600" b="1" dirty="0">
              <a:solidFill>
                <a:schemeClr val="bg2">
                  <a:lumMod val="95000"/>
                </a:schemeClr>
              </a:solidFill>
            </a:endParaRPr>
          </a:p>
        </p:txBody>
      </p:sp>
      <p:sp>
        <p:nvSpPr>
          <p:cNvPr id="24" name="Rectangular Callout 23"/>
          <p:cNvSpPr/>
          <p:nvPr/>
        </p:nvSpPr>
        <p:spPr>
          <a:xfrm>
            <a:off x="1264920" y="5469255"/>
            <a:ext cx="1211580" cy="647700"/>
          </a:xfrm>
          <a:prstGeom prst="wedgeRectCallout">
            <a:avLst>
              <a:gd name="adj1" fmla="val 128224"/>
              <a:gd name="adj2" fmla="val 46029"/>
            </a:avLst>
          </a:prstGeom>
          <a:solidFill>
            <a:schemeClr val="accent4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400" dirty="0" err="1" smtClean="0"/>
              <a:t>EventBridge</a:t>
            </a:r>
            <a:endParaRPr lang="en-US" sz="1400" dirty="0"/>
          </a:p>
        </p:txBody>
      </p:sp>
      <p:sp>
        <p:nvSpPr>
          <p:cNvPr id="27" name="Rounded Rectangle 26"/>
          <p:cNvSpPr/>
          <p:nvPr/>
        </p:nvSpPr>
        <p:spPr>
          <a:xfrm>
            <a:off x="13978890" y="5859780"/>
            <a:ext cx="1356360" cy="567690"/>
          </a:xfrm>
          <a:prstGeom prst="round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nl-NL" sz="1400" dirty="0" smtClean="0">
              <a:solidFill>
                <a:schemeClr val="tx2"/>
              </a:solidFill>
            </a:endParaRPr>
          </a:p>
          <a:p>
            <a:pPr algn="r"/>
            <a:endParaRPr lang="nl-NL" sz="1400" dirty="0">
              <a:solidFill>
                <a:schemeClr val="tx2"/>
              </a:solidFill>
            </a:endParaRPr>
          </a:p>
          <a:p>
            <a:pPr algn="r"/>
            <a:endParaRPr lang="nl-NL" sz="1400" dirty="0" smtClean="0">
              <a:solidFill>
                <a:schemeClr val="tx2"/>
              </a:solidFill>
            </a:endParaRPr>
          </a:p>
          <a:p>
            <a:pPr algn="r"/>
            <a:r>
              <a:rPr lang="nl-NL" sz="1400" dirty="0" smtClean="0">
                <a:solidFill>
                  <a:schemeClr val="tx2"/>
                </a:solidFill>
              </a:rPr>
              <a:t>Event Bus</a:t>
            </a:r>
            <a:br>
              <a:rPr lang="nl-NL" sz="1400" dirty="0" smtClean="0">
                <a:solidFill>
                  <a:schemeClr val="tx2"/>
                </a:solidFill>
              </a:rPr>
            </a:br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55" name="Rounded Rectangle 54"/>
          <p:cNvSpPr/>
          <p:nvPr/>
        </p:nvSpPr>
        <p:spPr>
          <a:xfrm>
            <a:off x="11654790" y="2809875"/>
            <a:ext cx="1325880" cy="105156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ounded Rectangle 55"/>
          <p:cNvSpPr/>
          <p:nvPr/>
        </p:nvSpPr>
        <p:spPr>
          <a:xfrm>
            <a:off x="12325350" y="2809875"/>
            <a:ext cx="655320" cy="289560"/>
          </a:xfrm>
          <a:prstGeom prst="roundRect">
            <a:avLst/>
          </a:prstGeom>
          <a:solidFill>
            <a:schemeClr val="accent2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600" b="1" dirty="0" smtClean="0">
                <a:solidFill>
                  <a:schemeClr val="bg2">
                    <a:lumMod val="95000"/>
                  </a:schemeClr>
                </a:solidFill>
              </a:rPr>
              <a:t>API</a:t>
            </a:r>
            <a:endParaRPr lang="en-US" sz="1600" b="1" dirty="0">
              <a:solidFill>
                <a:schemeClr val="bg2">
                  <a:lumMod val="95000"/>
                </a:schemeClr>
              </a:solidFill>
            </a:endParaRPr>
          </a:p>
        </p:txBody>
      </p:sp>
      <p:sp>
        <p:nvSpPr>
          <p:cNvPr id="57" name="Rounded Rectangle 56"/>
          <p:cNvSpPr/>
          <p:nvPr/>
        </p:nvSpPr>
        <p:spPr>
          <a:xfrm>
            <a:off x="11654790" y="2809875"/>
            <a:ext cx="655320" cy="28956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600" b="1" dirty="0" smtClean="0">
                <a:solidFill>
                  <a:schemeClr val="bg2">
                    <a:lumMod val="95000"/>
                  </a:schemeClr>
                </a:solidFill>
              </a:rPr>
              <a:t>UI</a:t>
            </a:r>
            <a:endParaRPr lang="en-US" sz="1600" b="1" dirty="0">
              <a:solidFill>
                <a:schemeClr val="bg2">
                  <a:lumMod val="95000"/>
                </a:schemeClr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13978890" y="2892609"/>
            <a:ext cx="1356360" cy="403860"/>
          </a:xfrm>
          <a:prstGeom prst="round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 smtClean="0">
                <a:solidFill>
                  <a:schemeClr val="tx2"/>
                </a:solidFill>
              </a:rPr>
              <a:t>Cache</a:t>
            </a:r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34" name="Rectangular Callout 33"/>
          <p:cNvSpPr/>
          <p:nvPr/>
        </p:nvSpPr>
        <p:spPr>
          <a:xfrm>
            <a:off x="15769590" y="3162300"/>
            <a:ext cx="1146810" cy="483870"/>
          </a:xfrm>
          <a:prstGeom prst="wedgeRectCallout">
            <a:avLst>
              <a:gd name="adj1" fmla="val -104689"/>
              <a:gd name="adj2" fmla="val -45736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400" dirty="0" smtClean="0"/>
              <a:t>Oracle </a:t>
            </a:r>
            <a:r>
              <a:rPr lang="nl-NL" sz="1400" dirty="0" err="1" smtClean="0"/>
              <a:t>Coherence</a:t>
            </a:r>
            <a:endParaRPr lang="en-US" sz="1400" dirty="0"/>
          </a:p>
        </p:txBody>
      </p:sp>
      <p:sp>
        <p:nvSpPr>
          <p:cNvPr id="8" name="Freeform 7"/>
          <p:cNvSpPr/>
          <p:nvPr/>
        </p:nvSpPr>
        <p:spPr>
          <a:xfrm>
            <a:off x="12710160" y="3108310"/>
            <a:ext cx="1310640" cy="473090"/>
          </a:xfrm>
          <a:custGeom>
            <a:avLst/>
            <a:gdLst>
              <a:gd name="connsiteX0" fmla="*/ 0 w 1310640"/>
              <a:gd name="connsiteY0" fmla="*/ 473090 h 473090"/>
              <a:gd name="connsiteX1" fmla="*/ 853440 w 1310640"/>
              <a:gd name="connsiteY1" fmla="*/ 46370 h 473090"/>
              <a:gd name="connsiteX2" fmla="*/ 1310640 w 1310640"/>
              <a:gd name="connsiteY2" fmla="*/ 31130 h 473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10640" h="473090">
                <a:moveTo>
                  <a:pt x="0" y="473090"/>
                </a:moveTo>
                <a:cubicBezTo>
                  <a:pt x="317500" y="296560"/>
                  <a:pt x="635000" y="120030"/>
                  <a:pt x="853440" y="46370"/>
                </a:cubicBezTo>
                <a:cubicBezTo>
                  <a:pt x="1071880" y="-27290"/>
                  <a:pt x="1191260" y="1920"/>
                  <a:pt x="1310640" y="31130"/>
                </a:cubicBezTo>
              </a:path>
            </a:pathLst>
          </a:custGeom>
          <a:noFill/>
          <a:ln w="38100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0" name="Picture 2" descr="Image result for logo kafka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3198" y="5848610"/>
            <a:ext cx="862052" cy="453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" name="Rounded Rectangle 60"/>
          <p:cNvSpPr/>
          <p:nvPr/>
        </p:nvSpPr>
        <p:spPr>
          <a:xfrm>
            <a:off x="13978890" y="1999297"/>
            <a:ext cx="1356360" cy="652463"/>
          </a:xfrm>
          <a:prstGeom prst="round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400" dirty="0" smtClean="0">
              <a:solidFill>
                <a:schemeClr val="tx2"/>
              </a:solidFill>
            </a:endParaRPr>
          </a:p>
          <a:p>
            <a:pPr algn="ctr"/>
            <a:r>
              <a:rPr lang="nl-NL" sz="1400" dirty="0" err="1" smtClean="0">
                <a:solidFill>
                  <a:schemeClr val="tx2"/>
                </a:solidFill>
              </a:rPr>
              <a:t>EventHub</a:t>
            </a:r>
            <a:r>
              <a:rPr lang="nl-NL" sz="1400" dirty="0" smtClean="0">
                <a:solidFill>
                  <a:schemeClr val="tx2"/>
                </a:solidFill>
              </a:rPr>
              <a:t> CS</a:t>
            </a:r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62" name="Rectangular Callout 61"/>
          <p:cNvSpPr/>
          <p:nvPr/>
        </p:nvSpPr>
        <p:spPr>
          <a:xfrm>
            <a:off x="15769590" y="2371725"/>
            <a:ext cx="1146810" cy="483870"/>
          </a:xfrm>
          <a:prstGeom prst="wedgeRectCallout">
            <a:avLst>
              <a:gd name="adj1" fmla="val -104689"/>
              <a:gd name="adj2" fmla="val -45736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400" dirty="0" smtClean="0"/>
              <a:t>Apache </a:t>
            </a:r>
            <a:r>
              <a:rPr lang="nl-NL" sz="1400" dirty="0" err="1" smtClean="0"/>
              <a:t>Kafka</a:t>
            </a:r>
            <a:endParaRPr lang="en-US" sz="1400" dirty="0"/>
          </a:p>
        </p:txBody>
      </p:sp>
      <p:cxnSp>
        <p:nvCxnSpPr>
          <p:cNvPr id="2048" name="Straight Connector 2047"/>
          <p:cNvCxnSpPr/>
          <p:nvPr/>
        </p:nvCxnSpPr>
        <p:spPr>
          <a:xfrm>
            <a:off x="1361771" y="4892040"/>
            <a:ext cx="15554629" cy="7620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9" name="TextBox 2048"/>
          <p:cNvSpPr txBox="1"/>
          <p:nvPr/>
        </p:nvSpPr>
        <p:spPr>
          <a:xfrm>
            <a:off x="15123223" y="4925676"/>
            <a:ext cx="19303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smtClean="0"/>
              <a:t>On </a:t>
            </a:r>
            <a:r>
              <a:rPr lang="nl-NL" dirty="0" err="1" smtClean="0"/>
              <a:t>premises</a:t>
            </a:r>
            <a:endParaRPr lang="en-US" dirty="0" err="1" smtClean="0"/>
          </a:p>
        </p:txBody>
      </p:sp>
      <p:sp>
        <p:nvSpPr>
          <p:cNvPr id="67" name="Rectangular Callout 66"/>
          <p:cNvSpPr/>
          <p:nvPr/>
        </p:nvSpPr>
        <p:spPr>
          <a:xfrm>
            <a:off x="12466320" y="1999297"/>
            <a:ext cx="1344548" cy="647700"/>
          </a:xfrm>
          <a:prstGeom prst="wedgeRectCallout">
            <a:avLst>
              <a:gd name="adj1" fmla="val -40330"/>
              <a:gd name="adj2" fmla="val 81324"/>
            </a:avLst>
          </a:prstGeom>
          <a:solidFill>
            <a:schemeClr val="accent4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600" b="1" dirty="0" err="1" smtClean="0"/>
              <a:t>TweetBoard</a:t>
            </a:r>
            <a:endParaRPr lang="en-US" sz="1600" b="1" dirty="0"/>
          </a:p>
        </p:txBody>
      </p:sp>
      <p:sp>
        <p:nvSpPr>
          <p:cNvPr id="68" name="Rectangular Callout 67"/>
          <p:cNvSpPr/>
          <p:nvPr/>
        </p:nvSpPr>
        <p:spPr>
          <a:xfrm>
            <a:off x="8606790" y="6301740"/>
            <a:ext cx="1211580" cy="647700"/>
          </a:xfrm>
          <a:prstGeom prst="wedgeRectCallout">
            <a:avLst>
              <a:gd name="adj1" fmla="val -99449"/>
              <a:gd name="adj2" fmla="val 17793"/>
            </a:avLst>
          </a:prstGeom>
          <a:solidFill>
            <a:schemeClr val="accent4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600" b="1" dirty="0" err="1" smtClean="0"/>
              <a:t>Validate</a:t>
            </a:r>
            <a:r>
              <a:rPr lang="nl-NL" sz="1600" b="1" dirty="0" smtClean="0"/>
              <a:t/>
            </a:r>
            <a:br>
              <a:rPr lang="nl-NL" sz="1600" b="1" dirty="0" smtClean="0"/>
            </a:br>
            <a:r>
              <a:rPr lang="nl-NL" sz="1600" b="1" dirty="0" smtClean="0"/>
              <a:t>Tweet</a:t>
            </a:r>
            <a:endParaRPr lang="en-US" sz="1600" b="1" dirty="0"/>
          </a:p>
        </p:txBody>
      </p:sp>
      <p:sp>
        <p:nvSpPr>
          <p:cNvPr id="69" name="Lightning Bolt 68"/>
          <p:cNvSpPr/>
          <p:nvPr/>
        </p:nvSpPr>
        <p:spPr>
          <a:xfrm>
            <a:off x="3904869" y="5955030"/>
            <a:ext cx="419861" cy="54447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ight Arrow 69"/>
          <p:cNvSpPr/>
          <p:nvPr/>
        </p:nvSpPr>
        <p:spPr>
          <a:xfrm>
            <a:off x="4212189" y="5994657"/>
            <a:ext cx="225081" cy="2326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Lightning Bolt 70"/>
          <p:cNvSpPr/>
          <p:nvPr/>
        </p:nvSpPr>
        <p:spPr>
          <a:xfrm>
            <a:off x="13810869" y="5616015"/>
            <a:ext cx="419861" cy="54447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ight Arrow 71"/>
          <p:cNvSpPr/>
          <p:nvPr/>
        </p:nvSpPr>
        <p:spPr>
          <a:xfrm>
            <a:off x="13698328" y="5825565"/>
            <a:ext cx="225081" cy="2326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ular Callout 76"/>
          <p:cNvSpPr/>
          <p:nvPr/>
        </p:nvSpPr>
        <p:spPr>
          <a:xfrm>
            <a:off x="10134162" y="1782206"/>
            <a:ext cx="1211580" cy="647700"/>
          </a:xfrm>
          <a:prstGeom prst="wedgeRectCallout">
            <a:avLst>
              <a:gd name="adj1" fmla="val -70518"/>
              <a:gd name="adj2" fmla="val 189559"/>
            </a:avLst>
          </a:prstGeom>
          <a:solidFill>
            <a:schemeClr val="accent4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400" dirty="0" err="1" smtClean="0"/>
              <a:t>EventBridge</a:t>
            </a:r>
            <a:endParaRPr lang="en-US" sz="1400" dirty="0"/>
          </a:p>
        </p:txBody>
      </p:sp>
      <p:sp>
        <p:nvSpPr>
          <p:cNvPr id="2051" name="Freeform 2050"/>
          <p:cNvSpPr/>
          <p:nvPr/>
        </p:nvSpPr>
        <p:spPr>
          <a:xfrm>
            <a:off x="5775960" y="2412891"/>
            <a:ext cx="3520440" cy="1534269"/>
          </a:xfrm>
          <a:custGeom>
            <a:avLst/>
            <a:gdLst>
              <a:gd name="connsiteX0" fmla="*/ 0 w 4434840"/>
              <a:gd name="connsiteY0" fmla="*/ 1534269 h 1534269"/>
              <a:gd name="connsiteX1" fmla="*/ 1722120 w 4434840"/>
              <a:gd name="connsiteY1" fmla="*/ 55989 h 1534269"/>
              <a:gd name="connsiteX2" fmla="*/ 4434840 w 4434840"/>
              <a:gd name="connsiteY2" fmla="*/ 452229 h 1534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434840" h="1534269">
                <a:moveTo>
                  <a:pt x="0" y="1534269"/>
                </a:moveTo>
                <a:cubicBezTo>
                  <a:pt x="491490" y="885299"/>
                  <a:pt x="982980" y="236329"/>
                  <a:pt x="1722120" y="55989"/>
                </a:cubicBezTo>
                <a:cubicBezTo>
                  <a:pt x="2461260" y="-124351"/>
                  <a:pt x="3448050" y="163939"/>
                  <a:pt x="4434840" y="452229"/>
                </a:cubicBezTo>
              </a:path>
            </a:pathLst>
          </a:custGeom>
          <a:noFill/>
          <a:ln w="38100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4" name="Picture 2" descr="Image result for logo kafka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20799" y="1976776"/>
            <a:ext cx="862052" cy="453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5" name="Rounded Rectangle 84"/>
          <p:cNvSpPr/>
          <p:nvPr/>
        </p:nvSpPr>
        <p:spPr>
          <a:xfrm>
            <a:off x="10413053" y="6301740"/>
            <a:ext cx="655320" cy="105156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ounded Rectangle 85"/>
          <p:cNvSpPr/>
          <p:nvPr/>
        </p:nvSpPr>
        <p:spPr>
          <a:xfrm>
            <a:off x="10413053" y="6301740"/>
            <a:ext cx="655320" cy="289560"/>
          </a:xfrm>
          <a:prstGeom prst="roundRect">
            <a:avLst/>
          </a:prstGeom>
          <a:solidFill>
            <a:schemeClr val="accent2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600" b="1" dirty="0" smtClean="0">
                <a:solidFill>
                  <a:schemeClr val="bg2">
                    <a:lumMod val="95000"/>
                  </a:schemeClr>
                </a:solidFill>
              </a:rPr>
              <a:t>API</a:t>
            </a:r>
            <a:endParaRPr lang="en-US" sz="1600" b="1" dirty="0">
              <a:solidFill>
                <a:schemeClr val="bg2">
                  <a:lumMod val="95000"/>
                </a:schemeClr>
              </a:solidFill>
            </a:endParaRPr>
          </a:p>
        </p:txBody>
      </p:sp>
      <p:sp>
        <p:nvSpPr>
          <p:cNvPr id="89" name="Rectangular Callout 88"/>
          <p:cNvSpPr/>
          <p:nvPr/>
        </p:nvSpPr>
        <p:spPr>
          <a:xfrm>
            <a:off x="11537003" y="6301740"/>
            <a:ext cx="1211580" cy="647700"/>
          </a:xfrm>
          <a:prstGeom prst="wedgeRectCallout">
            <a:avLst>
              <a:gd name="adj1" fmla="val -99449"/>
              <a:gd name="adj2" fmla="val 17793"/>
            </a:avLst>
          </a:prstGeom>
          <a:solidFill>
            <a:schemeClr val="accent4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600" b="1" dirty="0" err="1" smtClean="0"/>
              <a:t>Enrich</a:t>
            </a:r>
            <a:r>
              <a:rPr lang="nl-NL" sz="1600" b="1" dirty="0" smtClean="0"/>
              <a:t/>
            </a:r>
            <a:br>
              <a:rPr lang="nl-NL" sz="1600" b="1" dirty="0" smtClean="0"/>
            </a:br>
            <a:r>
              <a:rPr lang="nl-NL" sz="1600" b="1" dirty="0" smtClean="0"/>
              <a:t>Tweet</a:t>
            </a:r>
            <a:endParaRPr lang="en-US" sz="1600" b="1" dirty="0"/>
          </a:p>
        </p:txBody>
      </p:sp>
      <p:cxnSp>
        <p:nvCxnSpPr>
          <p:cNvPr id="2055" name="Straight Arrow Connector 2054"/>
          <p:cNvCxnSpPr/>
          <p:nvPr/>
        </p:nvCxnSpPr>
        <p:spPr>
          <a:xfrm flipH="1">
            <a:off x="4114800" y="3162300"/>
            <a:ext cx="5170170" cy="2725953"/>
          </a:xfrm>
          <a:prstGeom prst="straightConnector1">
            <a:avLst/>
          </a:prstGeom>
          <a:noFill/>
          <a:ln w="38100">
            <a:headEnd type="arrow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96" name="Rounded Rectangle 95"/>
          <p:cNvSpPr/>
          <p:nvPr/>
        </p:nvSpPr>
        <p:spPr>
          <a:xfrm>
            <a:off x="5519867" y="6288405"/>
            <a:ext cx="655320" cy="105156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Lightning Bolt 97"/>
          <p:cNvSpPr/>
          <p:nvPr/>
        </p:nvSpPr>
        <p:spPr>
          <a:xfrm>
            <a:off x="5279837" y="6305727"/>
            <a:ext cx="419861" cy="54447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ight Arrow 98"/>
          <p:cNvSpPr/>
          <p:nvPr/>
        </p:nvSpPr>
        <p:spPr>
          <a:xfrm>
            <a:off x="5167296" y="6515277"/>
            <a:ext cx="225081" cy="2326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Lightning Bolt 99"/>
          <p:cNvSpPr/>
          <p:nvPr/>
        </p:nvSpPr>
        <p:spPr>
          <a:xfrm>
            <a:off x="5846766" y="6936105"/>
            <a:ext cx="419861" cy="54447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ight Arrow 100"/>
          <p:cNvSpPr/>
          <p:nvPr/>
        </p:nvSpPr>
        <p:spPr>
          <a:xfrm>
            <a:off x="6154086" y="6975732"/>
            <a:ext cx="225081" cy="2326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ular Callout 101"/>
          <p:cNvSpPr/>
          <p:nvPr/>
        </p:nvSpPr>
        <p:spPr>
          <a:xfrm>
            <a:off x="6080759" y="5524760"/>
            <a:ext cx="1211580" cy="647700"/>
          </a:xfrm>
          <a:prstGeom prst="wedgeRectCallout">
            <a:avLst>
              <a:gd name="adj1" fmla="val -65487"/>
              <a:gd name="adj2" fmla="val 107205"/>
            </a:avLst>
          </a:prstGeom>
          <a:solidFill>
            <a:schemeClr val="accent4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600" b="1" dirty="0" smtClean="0"/>
              <a:t>Workflow </a:t>
            </a:r>
            <a:r>
              <a:rPr lang="nl-NL" sz="1600" b="1" dirty="0" err="1" smtClean="0"/>
              <a:t>Launcher</a:t>
            </a:r>
            <a:endParaRPr lang="en-US" sz="1600" b="1" dirty="0"/>
          </a:p>
        </p:txBody>
      </p:sp>
      <p:sp>
        <p:nvSpPr>
          <p:cNvPr id="103" name="Lightning Bolt 102"/>
          <p:cNvSpPr/>
          <p:nvPr/>
        </p:nvSpPr>
        <p:spPr>
          <a:xfrm>
            <a:off x="9675818" y="3350617"/>
            <a:ext cx="419861" cy="54447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ight Arrow 103"/>
          <p:cNvSpPr/>
          <p:nvPr/>
        </p:nvSpPr>
        <p:spPr>
          <a:xfrm>
            <a:off x="9983138" y="3390244"/>
            <a:ext cx="225081" cy="2326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Lightning Bolt 104"/>
          <p:cNvSpPr/>
          <p:nvPr/>
        </p:nvSpPr>
        <p:spPr>
          <a:xfrm>
            <a:off x="13978890" y="1658865"/>
            <a:ext cx="419861" cy="54447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ight Arrow 105"/>
          <p:cNvSpPr/>
          <p:nvPr/>
        </p:nvSpPr>
        <p:spPr>
          <a:xfrm>
            <a:off x="13866349" y="1868415"/>
            <a:ext cx="225081" cy="2326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>
            <a:off x="3124699" y="3441297"/>
            <a:ext cx="532402" cy="544476"/>
            <a:chOff x="5167295" y="2165209"/>
            <a:chExt cx="532402" cy="544476"/>
          </a:xfrm>
        </p:grpSpPr>
        <p:sp>
          <p:nvSpPr>
            <p:cNvPr id="81" name="Lightning Bolt 80"/>
            <p:cNvSpPr/>
            <p:nvPr/>
          </p:nvSpPr>
          <p:spPr>
            <a:xfrm>
              <a:off x="5279836" y="2165209"/>
              <a:ext cx="419861" cy="544476"/>
            </a:xfrm>
            <a:prstGeom prst="lightningBol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Right Arrow 81"/>
            <p:cNvSpPr/>
            <p:nvPr/>
          </p:nvSpPr>
          <p:spPr>
            <a:xfrm>
              <a:off x="5167295" y="2374759"/>
              <a:ext cx="225081" cy="23261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3" name="Group 82"/>
          <p:cNvGrpSpPr/>
          <p:nvPr/>
        </p:nvGrpSpPr>
        <p:grpSpPr>
          <a:xfrm>
            <a:off x="8870394" y="2577642"/>
            <a:ext cx="532402" cy="544476"/>
            <a:chOff x="5167295" y="2165209"/>
            <a:chExt cx="532402" cy="544476"/>
          </a:xfrm>
        </p:grpSpPr>
        <p:sp>
          <p:nvSpPr>
            <p:cNvPr id="94" name="Lightning Bolt 93"/>
            <p:cNvSpPr/>
            <p:nvPr/>
          </p:nvSpPr>
          <p:spPr>
            <a:xfrm>
              <a:off x="5279836" y="2165209"/>
              <a:ext cx="419861" cy="544476"/>
            </a:xfrm>
            <a:prstGeom prst="lightningBol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Right Arrow 94"/>
            <p:cNvSpPr/>
            <p:nvPr/>
          </p:nvSpPr>
          <p:spPr>
            <a:xfrm>
              <a:off x="5167295" y="2374759"/>
              <a:ext cx="225081" cy="23261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9" name="Rounded Rectangle 58"/>
          <p:cNvSpPr/>
          <p:nvPr/>
        </p:nvSpPr>
        <p:spPr>
          <a:xfrm>
            <a:off x="13978890" y="6688177"/>
            <a:ext cx="1356360" cy="651788"/>
          </a:xfrm>
          <a:prstGeom prst="round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 smtClean="0">
                <a:solidFill>
                  <a:schemeClr val="tx2"/>
                </a:solidFill>
              </a:rPr>
              <a:t>Cache</a:t>
            </a:r>
            <a:endParaRPr lang="en-US" sz="1200" dirty="0">
              <a:solidFill>
                <a:schemeClr val="tx2"/>
              </a:solidFill>
            </a:endParaRPr>
          </a:p>
        </p:txBody>
      </p:sp>
      <p:pic>
        <p:nvPicPr>
          <p:cNvPr id="63" name="Picture 2" descr="redis-logo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15962" y="6856095"/>
            <a:ext cx="588996" cy="497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4811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 animBg="1"/>
      <p:bldP spid="70" grpId="0" animBg="1"/>
      <p:bldP spid="71" grpId="0" animBg="1"/>
      <p:bldP spid="72" grpId="0" animBg="1"/>
      <p:bldP spid="98" grpId="0" animBg="1"/>
      <p:bldP spid="99" grpId="0" animBg="1"/>
      <p:bldP spid="100" grpId="0" animBg="1"/>
      <p:bldP spid="101" grpId="0" animBg="1"/>
      <p:bldP spid="103" grpId="0" animBg="1"/>
      <p:bldP spid="104" grpId="0" animBg="1"/>
      <p:bldP spid="105" grpId="0" animBg="1"/>
      <p:bldP spid="106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7770" y="843460"/>
            <a:ext cx="16362493" cy="1346288"/>
          </a:xfrm>
        </p:spPr>
        <p:txBody>
          <a:bodyPr/>
          <a:lstStyle/>
          <a:p>
            <a:r>
              <a:rPr lang="nl-NL" dirty="0" smtClean="0"/>
              <a:t>Routing Slip </a:t>
            </a:r>
            <a:r>
              <a:rPr lang="nl-NL" dirty="0" err="1" smtClean="0"/>
              <a:t>published</a:t>
            </a:r>
            <a:r>
              <a:rPr lang="nl-NL" dirty="0" smtClean="0"/>
              <a:t> </a:t>
            </a:r>
            <a:r>
              <a:rPr lang="nl-NL" dirty="0" err="1" smtClean="0"/>
              <a:t>by</a:t>
            </a:r>
            <a:r>
              <a:rPr lang="nl-NL" dirty="0" smtClean="0"/>
              <a:t> workflow </a:t>
            </a:r>
            <a:r>
              <a:rPr lang="nl-NL" dirty="0" err="1" smtClean="0"/>
              <a:t>Launcher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810"/>
          <a:stretch/>
        </p:blipFill>
        <p:spPr bwMode="auto">
          <a:xfrm>
            <a:off x="1081722" y="1737360"/>
            <a:ext cx="12009437" cy="8175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reeform 2"/>
          <p:cNvSpPr/>
          <p:nvPr/>
        </p:nvSpPr>
        <p:spPr>
          <a:xfrm>
            <a:off x="5288280" y="3794760"/>
            <a:ext cx="1493505" cy="2484120"/>
          </a:xfrm>
          <a:custGeom>
            <a:avLst/>
            <a:gdLst>
              <a:gd name="connsiteX0" fmla="*/ 640080 w 1493505"/>
              <a:gd name="connsiteY0" fmla="*/ 2484120 h 2484120"/>
              <a:gd name="connsiteX1" fmla="*/ 1478280 w 1493505"/>
              <a:gd name="connsiteY1" fmla="*/ 1356360 h 2484120"/>
              <a:gd name="connsiteX2" fmla="*/ 0 w 1493505"/>
              <a:gd name="connsiteY2" fmla="*/ 0 h 2484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93505" h="2484120">
                <a:moveTo>
                  <a:pt x="640080" y="2484120"/>
                </a:moveTo>
                <a:cubicBezTo>
                  <a:pt x="1112520" y="2127250"/>
                  <a:pt x="1584960" y="1770380"/>
                  <a:pt x="1478280" y="1356360"/>
                </a:cubicBezTo>
                <a:cubicBezTo>
                  <a:pt x="1371600" y="942340"/>
                  <a:pt x="685800" y="471170"/>
                  <a:pt x="0" y="0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 4"/>
          <p:cNvSpPr/>
          <p:nvPr/>
        </p:nvSpPr>
        <p:spPr>
          <a:xfrm>
            <a:off x="4922520" y="5090160"/>
            <a:ext cx="2382795" cy="3611880"/>
          </a:xfrm>
          <a:custGeom>
            <a:avLst/>
            <a:gdLst>
              <a:gd name="connsiteX0" fmla="*/ 518160 w 2382795"/>
              <a:gd name="connsiteY0" fmla="*/ 3611880 h 3611880"/>
              <a:gd name="connsiteX1" fmla="*/ 2377440 w 2382795"/>
              <a:gd name="connsiteY1" fmla="*/ 1066800 h 3611880"/>
              <a:gd name="connsiteX2" fmla="*/ 0 w 2382795"/>
              <a:gd name="connsiteY2" fmla="*/ 0 h 3611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82795" h="3611880">
                <a:moveTo>
                  <a:pt x="518160" y="3611880"/>
                </a:moveTo>
                <a:cubicBezTo>
                  <a:pt x="1490980" y="2640330"/>
                  <a:pt x="2463800" y="1668780"/>
                  <a:pt x="2377440" y="1066800"/>
                </a:cubicBezTo>
                <a:cubicBezTo>
                  <a:pt x="2291080" y="464820"/>
                  <a:pt x="1145540" y="232410"/>
                  <a:pt x="0" y="0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6388236" y="2423160"/>
            <a:ext cx="10694991" cy="3280410"/>
            <a:chOff x="4008120" y="2746359"/>
            <a:chExt cx="12800788" cy="3932571"/>
          </a:xfrm>
        </p:grpSpPr>
        <p:sp>
          <p:nvSpPr>
            <p:cNvPr id="9" name="Rounded Rectangle 8"/>
            <p:cNvSpPr/>
            <p:nvPr/>
          </p:nvSpPr>
          <p:spPr>
            <a:xfrm>
              <a:off x="4008120" y="3695700"/>
              <a:ext cx="2164080" cy="96012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2000" dirty="0" err="1" smtClean="0"/>
                <a:t>Validate</a:t>
              </a:r>
              <a:r>
                <a:rPr lang="nl-NL" sz="2000" dirty="0" smtClean="0"/>
                <a:t> Tweet</a:t>
              </a:r>
              <a:endParaRPr lang="en-US" sz="2000" dirty="0"/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7810094" y="5718810"/>
              <a:ext cx="2164080" cy="96012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2000" dirty="0" err="1" smtClean="0"/>
                <a:t>Enrich</a:t>
              </a:r>
              <a:r>
                <a:rPr lang="nl-NL" sz="2000" dirty="0" smtClean="0"/>
                <a:t> Tweet</a:t>
              </a:r>
              <a:endParaRPr lang="en-US" sz="2000" dirty="0"/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11200588" y="5718810"/>
              <a:ext cx="2164080" cy="96012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2000" dirty="0" err="1" smtClean="0"/>
                <a:t>Add</a:t>
              </a:r>
              <a:r>
                <a:rPr lang="nl-NL" sz="2000" dirty="0" smtClean="0"/>
                <a:t> Tweet </a:t>
              </a:r>
              <a:r>
                <a:rPr lang="nl-NL" sz="2000" dirty="0" err="1" smtClean="0"/>
                <a:t>to</a:t>
              </a:r>
              <a:r>
                <a:rPr lang="nl-NL" sz="2000" dirty="0" smtClean="0"/>
                <a:t> </a:t>
              </a:r>
              <a:r>
                <a:rPr lang="nl-NL" sz="2000" dirty="0" err="1" smtClean="0"/>
                <a:t>TweetBoard</a:t>
              </a:r>
              <a:endParaRPr lang="en-US" sz="2000" dirty="0"/>
            </a:p>
          </p:txBody>
        </p:sp>
        <p:cxnSp>
          <p:nvCxnSpPr>
            <p:cNvPr id="12" name="Elbow Connector 11"/>
            <p:cNvCxnSpPr>
              <a:stCxn id="9" idx="3"/>
              <a:endCxn id="10" idx="1"/>
            </p:cNvCxnSpPr>
            <p:nvPr/>
          </p:nvCxnSpPr>
          <p:spPr>
            <a:xfrm>
              <a:off x="6172200" y="4175760"/>
              <a:ext cx="1637894" cy="2023110"/>
            </a:xfrm>
            <a:prstGeom prst="bentConnector3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>
              <a:endCxn id="11" idx="1"/>
            </p:cNvCxnSpPr>
            <p:nvPr/>
          </p:nvCxnSpPr>
          <p:spPr>
            <a:xfrm>
              <a:off x="9745574" y="6198870"/>
              <a:ext cx="1455014" cy="0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ounded Rectangle 13"/>
            <p:cNvSpPr/>
            <p:nvPr/>
          </p:nvSpPr>
          <p:spPr>
            <a:xfrm>
              <a:off x="14644828" y="5718810"/>
              <a:ext cx="2164080" cy="96012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2000" dirty="0" err="1" smtClean="0"/>
                <a:t>Publish</a:t>
              </a:r>
              <a:r>
                <a:rPr lang="nl-NL" sz="2000" dirty="0" smtClean="0"/>
                <a:t> </a:t>
              </a:r>
              <a:r>
                <a:rPr lang="nl-NL" sz="2000" dirty="0" err="1" smtClean="0"/>
                <a:t>TweetBoard</a:t>
              </a:r>
              <a:endParaRPr lang="en-US" sz="2000" dirty="0"/>
            </a:p>
          </p:txBody>
        </p:sp>
        <p:cxnSp>
          <p:nvCxnSpPr>
            <p:cNvPr id="15" name="Straight Arrow Connector 14"/>
            <p:cNvCxnSpPr>
              <a:endCxn id="14" idx="1"/>
            </p:cNvCxnSpPr>
            <p:nvPr/>
          </p:nvCxnSpPr>
          <p:spPr>
            <a:xfrm>
              <a:off x="13189814" y="6198870"/>
              <a:ext cx="1455014" cy="0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Elbow Connector 15"/>
            <p:cNvCxnSpPr>
              <a:stCxn id="9" idx="3"/>
            </p:cNvCxnSpPr>
            <p:nvPr/>
          </p:nvCxnSpPr>
          <p:spPr>
            <a:xfrm flipV="1">
              <a:off x="6172200" y="3032760"/>
              <a:ext cx="1637894" cy="1143000"/>
            </a:xfrm>
            <a:prstGeom prst="bentConnector3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7885664" y="2746359"/>
              <a:ext cx="904057" cy="4796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sz="2000" dirty="0" err="1" smtClean="0"/>
                <a:t>done</a:t>
              </a:r>
              <a:endParaRPr lang="en-US" sz="2000" dirty="0" err="1" smtClean="0"/>
            </a:p>
          </p:txBody>
        </p:sp>
      </p:grpSp>
      <p:sp>
        <p:nvSpPr>
          <p:cNvPr id="18" name="Right Arrow 17"/>
          <p:cNvSpPr/>
          <p:nvPr/>
        </p:nvSpPr>
        <p:spPr>
          <a:xfrm>
            <a:off x="518160" y="3581400"/>
            <a:ext cx="1097280" cy="533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>
            <a:off x="518160" y="4892040"/>
            <a:ext cx="1097280" cy="533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/>
          <p:cNvSpPr/>
          <p:nvPr/>
        </p:nvSpPr>
        <p:spPr>
          <a:xfrm>
            <a:off x="518160" y="7330440"/>
            <a:ext cx="1097280" cy="533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994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7770" y="843460"/>
            <a:ext cx="16362493" cy="1346288"/>
          </a:xfrm>
        </p:spPr>
        <p:txBody>
          <a:bodyPr/>
          <a:lstStyle/>
          <a:p>
            <a:r>
              <a:rPr lang="nl-NL" dirty="0" smtClean="0"/>
              <a:t>Routing Slip </a:t>
            </a:r>
            <a:r>
              <a:rPr lang="nl-NL" dirty="0" err="1" smtClean="0"/>
              <a:t>published</a:t>
            </a:r>
            <a:r>
              <a:rPr lang="nl-NL" dirty="0" smtClean="0"/>
              <a:t> </a:t>
            </a:r>
            <a:r>
              <a:rPr lang="nl-NL" dirty="0" err="1" smtClean="0"/>
              <a:t>by</a:t>
            </a:r>
            <a:r>
              <a:rPr lang="nl-NL" dirty="0" smtClean="0"/>
              <a:t> workflow </a:t>
            </a:r>
            <a:r>
              <a:rPr lang="nl-NL" dirty="0" err="1" smtClean="0"/>
              <a:t>Launcher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810"/>
          <a:stretch/>
        </p:blipFill>
        <p:spPr bwMode="auto">
          <a:xfrm>
            <a:off x="1081722" y="1737360"/>
            <a:ext cx="12009437" cy="8175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428"/>
          <a:stretch/>
        </p:blipFill>
        <p:spPr bwMode="auto">
          <a:xfrm>
            <a:off x="8898648" y="2316480"/>
            <a:ext cx="10452025" cy="66217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reeform 2"/>
          <p:cNvSpPr/>
          <p:nvPr/>
        </p:nvSpPr>
        <p:spPr>
          <a:xfrm>
            <a:off x="5288280" y="3794760"/>
            <a:ext cx="1493505" cy="2484120"/>
          </a:xfrm>
          <a:custGeom>
            <a:avLst/>
            <a:gdLst>
              <a:gd name="connsiteX0" fmla="*/ 640080 w 1493505"/>
              <a:gd name="connsiteY0" fmla="*/ 2484120 h 2484120"/>
              <a:gd name="connsiteX1" fmla="*/ 1478280 w 1493505"/>
              <a:gd name="connsiteY1" fmla="*/ 1356360 h 2484120"/>
              <a:gd name="connsiteX2" fmla="*/ 0 w 1493505"/>
              <a:gd name="connsiteY2" fmla="*/ 0 h 2484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93505" h="2484120">
                <a:moveTo>
                  <a:pt x="640080" y="2484120"/>
                </a:moveTo>
                <a:cubicBezTo>
                  <a:pt x="1112520" y="2127250"/>
                  <a:pt x="1584960" y="1770380"/>
                  <a:pt x="1478280" y="1356360"/>
                </a:cubicBezTo>
                <a:cubicBezTo>
                  <a:pt x="1371600" y="942340"/>
                  <a:pt x="685800" y="471170"/>
                  <a:pt x="0" y="0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 4"/>
          <p:cNvSpPr/>
          <p:nvPr/>
        </p:nvSpPr>
        <p:spPr>
          <a:xfrm>
            <a:off x="4922520" y="5090160"/>
            <a:ext cx="2382795" cy="3611880"/>
          </a:xfrm>
          <a:custGeom>
            <a:avLst/>
            <a:gdLst>
              <a:gd name="connsiteX0" fmla="*/ 518160 w 2382795"/>
              <a:gd name="connsiteY0" fmla="*/ 3611880 h 3611880"/>
              <a:gd name="connsiteX1" fmla="*/ 2377440 w 2382795"/>
              <a:gd name="connsiteY1" fmla="*/ 1066800 h 3611880"/>
              <a:gd name="connsiteX2" fmla="*/ 0 w 2382795"/>
              <a:gd name="connsiteY2" fmla="*/ 0 h 3611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82795" h="3611880">
                <a:moveTo>
                  <a:pt x="518160" y="3611880"/>
                </a:moveTo>
                <a:cubicBezTo>
                  <a:pt x="1490980" y="2640330"/>
                  <a:pt x="2463800" y="1668780"/>
                  <a:pt x="2377440" y="1066800"/>
                </a:cubicBezTo>
                <a:cubicBezTo>
                  <a:pt x="2291080" y="464820"/>
                  <a:pt x="1145540" y="232410"/>
                  <a:pt x="0" y="0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9448800" y="2423160"/>
            <a:ext cx="777240" cy="1981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9540240" y="6728460"/>
            <a:ext cx="777240" cy="1981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152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8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Cloud 79"/>
          <p:cNvSpPr/>
          <p:nvPr/>
        </p:nvSpPr>
        <p:spPr>
          <a:xfrm>
            <a:off x="3189302" y="3543612"/>
            <a:ext cx="2985885" cy="1030605"/>
          </a:xfrm>
          <a:prstGeom prst="cloud">
            <a:avLst/>
          </a:prstGeom>
          <a:solidFill>
            <a:schemeClr val="bg2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Cloud 78"/>
          <p:cNvSpPr/>
          <p:nvPr/>
        </p:nvSpPr>
        <p:spPr>
          <a:xfrm>
            <a:off x="472440" y="2700337"/>
            <a:ext cx="1889760" cy="1030605"/>
          </a:xfrm>
          <a:prstGeom prst="cloud">
            <a:avLst/>
          </a:prstGeom>
          <a:solidFill>
            <a:schemeClr val="bg2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Choreographed</a:t>
            </a:r>
            <a:r>
              <a:rPr lang="nl-NL" dirty="0" smtClean="0"/>
              <a:t> workflow</a:t>
            </a:r>
            <a:endParaRPr lang="en-US" dirty="0"/>
          </a:p>
        </p:txBody>
      </p:sp>
      <p:pic>
        <p:nvPicPr>
          <p:cNvPr id="5" name="Picture 2" descr="https://g.twimg.com/Twitter_logo_blu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186" y="2817187"/>
            <a:ext cx="909170" cy="739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Image result for logo ifttt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4367" y="3468678"/>
            <a:ext cx="2620198" cy="1180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reeform 5"/>
          <p:cNvSpPr/>
          <p:nvPr/>
        </p:nvSpPr>
        <p:spPr>
          <a:xfrm>
            <a:off x="1752599" y="3307080"/>
            <a:ext cx="2060829" cy="430530"/>
          </a:xfrm>
          <a:custGeom>
            <a:avLst/>
            <a:gdLst>
              <a:gd name="connsiteX0" fmla="*/ 0 w 1264920"/>
              <a:gd name="connsiteY0" fmla="*/ 0 h 320040"/>
              <a:gd name="connsiteX1" fmla="*/ 792480 w 1264920"/>
              <a:gd name="connsiteY1" fmla="*/ 60960 h 320040"/>
              <a:gd name="connsiteX2" fmla="*/ 1264920 w 1264920"/>
              <a:gd name="connsiteY2" fmla="*/ 320040 h 320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64920" h="320040">
                <a:moveTo>
                  <a:pt x="0" y="0"/>
                </a:moveTo>
                <a:cubicBezTo>
                  <a:pt x="290830" y="3810"/>
                  <a:pt x="581660" y="7620"/>
                  <a:pt x="792480" y="60960"/>
                </a:cubicBezTo>
                <a:cubicBezTo>
                  <a:pt x="1003300" y="114300"/>
                  <a:pt x="1264920" y="320040"/>
                  <a:pt x="1264920" y="320040"/>
                </a:cubicBezTo>
              </a:path>
            </a:pathLst>
          </a:custGeom>
          <a:noFill/>
          <a:ln w="38100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ular Callout 6"/>
          <p:cNvSpPr/>
          <p:nvPr/>
        </p:nvSpPr>
        <p:spPr>
          <a:xfrm>
            <a:off x="2667000" y="2651760"/>
            <a:ext cx="1447800" cy="396240"/>
          </a:xfrm>
          <a:prstGeom prst="wedgeRectCallout">
            <a:avLst>
              <a:gd name="adj1" fmla="val -48740"/>
              <a:gd name="adj2" fmla="val 120192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2000" dirty="0"/>
              <a:t>#</a:t>
            </a:r>
            <a:r>
              <a:rPr lang="nl-NL" sz="2000" dirty="0" smtClean="0"/>
              <a:t>hashtag</a:t>
            </a:r>
            <a:endParaRPr lang="en-US" sz="2000" dirty="0"/>
          </a:p>
        </p:txBody>
      </p:sp>
      <p:sp>
        <p:nvSpPr>
          <p:cNvPr id="9" name="Rectangle 8"/>
          <p:cNvSpPr/>
          <p:nvPr/>
        </p:nvSpPr>
        <p:spPr>
          <a:xfrm>
            <a:off x="3234690" y="7673340"/>
            <a:ext cx="12100560" cy="76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Microservices Platform</a:t>
            </a:r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3234690" y="5634990"/>
            <a:ext cx="880110" cy="105156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3234690" y="5634990"/>
            <a:ext cx="880110" cy="224790"/>
          </a:xfrm>
          <a:prstGeom prst="roundRect">
            <a:avLst/>
          </a:prstGeom>
          <a:solidFill>
            <a:schemeClr val="accent2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600" b="1" dirty="0" smtClean="0">
                <a:solidFill>
                  <a:schemeClr val="bg2">
                    <a:lumMod val="95000"/>
                  </a:schemeClr>
                </a:solidFill>
              </a:rPr>
              <a:t>API</a:t>
            </a:r>
            <a:endParaRPr lang="en-US" sz="1600" b="1" dirty="0">
              <a:solidFill>
                <a:schemeClr val="bg2">
                  <a:lumMod val="95000"/>
                </a:schemeClr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7482840" y="6301740"/>
            <a:ext cx="655320" cy="105156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7482840" y="6301740"/>
            <a:ext cx="655320" cy="289560"/>
          </a:xfrm>
          <a:prstGeom prst="roundRect">
            <a:avLst/>
          </a:prstGeom>
          <a:solidFill>
            <a:schemeClr val="accent2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600" b="1" dirty="0" smtClean="0">
                <a:solidFill>
                  <a:schemeClr val="bg2">
                    <a:lumMod val="95000"/>
                  </a:schemeClr>
                </a:solidFill>
              </a:rPr>
              <a:t>API</a:t>
            </a:r>
            <a:endParaRPr lang="en-US" sz="1600" b="1" dirty="0">
              <a:solidFill>
                <a:schemeClr val="bg2">
                  <a:lumMod val="95000"/>
                </a:schemeClr>
              </a:solidFill>
            </a:endParaRPr>
          </a:p>
        </p:txBody>
      </p:sp>
      <p:sp>
        <p:nvSpPr>
          <p:cNvPr id="18" name="Cloud 17"/>
          <p:cNvSpPr/>
          <p:nvPr/>
        </p:nvSpPr>
        <p:spPr>
          <a:xfrm>
            <a:off x="7867650" y="1859280"/>
            <a:ext cx="8347710" cy="2461260"/>
          </a:xfrm>
          <a:prstGeom prst="cloud">
            <a:avLst/>
          </a:prstGeom>
          <a:solidFill>
            <a:schemeClr val="bg2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9284970" y="2766060"/>
            <a:ext cx="655320" cy="105156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9284970" y="2766060"/>
            <a:ext cx="655320" cy="289560"/>
          </a:xfrm>
          <a:prstGeom prst="roundRect">
            <a:avLst/>
          </a:prstGeom>
          <a:solidFill>
            <a:schemeClr val="accent2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600" b="1" dirty="0" smtClean="0">
                <a:solidFill>
                  <a:schemeClr val="bg2">
                    <a:lumMod val="95000"/>
                  </a:schemeClr>
                </a:solidFill>
              </a:rPr>
              <a:t>API</a:t>
            </a:r>
            <a:endParaRPr lang="en-US" sz="1600" b="1" dirty="0">
              <a:solidFill>
                <a:schemeClr val="bg2">
                  <a:lumMod val="95000"/>
                </a:schemeClr>
              </a:solidFill>
            </a:endParaRPr>
          </a:p>
        </p:txBody>
      </p:sp>
      <p:sp>
        <p:nvSpPr>
          <p:cNvPr id="24" name="Rectangular Callout 23"/>
          <p:cNvSpPr/>
          <p:nvPr/>
        </p:nvSpPr>
        <p:spPr>
          <a:xfrm>
            <a:off x="1264920" y="5469255"/>
            <a:ext cx="1211580" cy="647700"/>
          </a:xfrm>
          <a:prstGeom prst="wedgeRectCallout">
            <a:avLst>
              <a:gd name="adj1" fmla="val 128224"/>
              <a:gd name="adj2" fmla="val 46029"/>
            </a:avLst>
          </a:prstGeom>
          <a:solidFill>
            <a:schemeClr val="accent4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400" dirty="0" err="1" smtClean="0"/>
              <a:t>EventBridge</a:t>
            </a:r>
            <a:endParaRPr lang="en-US" sz="1400" dirty="0"/>
          </a:p>
        </p:txBody>
      </p:sp>
      <p:sp>
        <p:nvSpPr>
          <p:cNvPr id="25" name="Rectangular Callout 24"/>
          <p:cNvSpPr/>
          <p:nvPr/>
        </p:nvSpPr>
        <p:spPr>
          <a:xfrm>
            <a:off x="2762250" y="5044440"/>
            <a:ext cx="754380" cy="449580"/>
          </a:xfrm>
          <a:prstGeom prst="wedgeRectCallout">
            <a:avLst>
              <a:gd name="adj1" fmla="val 35028"/>
              <a:gd name="adj2" fmla="val 103416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400" dirty="0" smtClean="0"/>
              <a:t>REST/JSON</a:t>
            </a:r>
            <a:endParaRPr lang="en-US" sz="1400" dirty="0"/>
          </a:p>
        </p:txBody>
      </p:sp>
      <p:sp>
        <p:nvSpPr>
          <p:cNvPr id="27" name="Rounded Rectangle 26"/>
          <p:cNvSpPr/>
          <p:nvPr/>
        </p:nvSpPr>
        <p:spPr>
          <a:xfrm>
            <a:off x="13978890" y="5859780"/>
            <a:ext cx="1356360" cy="567690"/>
          </a:xfrm>
          <a:prstGeom prst="round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nl-NL" sz="1200" dirty="0" smtClean="0">
              <a:solidFill>
                <a:schemeClr val="tx2"/>
              </a:solidFill>
            </a:endParaRPr>
          </a:p>
          <a:p>
            <a:pPr algn="r"/>
            <a:endParaRPr lang="nl-NL" sz="1200" dirty="0">
              <a:solidFill>
                <a:schemeClr val="tx2"/>
              </a:solidFill>
            </a:endParaRPr>
          </a:p>
          <a:p>
            <a:pPr algn="r"/>
            <a:endParaRPr lang="nl-NL" sz="1200" dirty="0" smtClean="0">
              <a:solidFill>
                <a:schemeClr val="tx2"/>
              </a:solidFill>
            </a:endParaRPr>
          </a:p>
          <a:p>
            <a:pPr algn="r"/>
            <a:r>
              <a:rPr lang="nl-NL" sz="1200" dirty="0" smtClean="0">
                <a:solidFill>
                  <a:schemeClr val="tx2"/>
                </a:solidFill>
              </a:rPr>
              <a:t>Event Bus</a:t>
            </a:r>
            <a:br>
              <a:rPr lang="nl-NL" sz="1200" dirty="0" smtClean="0">
                <a:solidFill>
                  <a:schemeClr val="tx2"/>
                </a:solidFill>
              </a:rPr>
            </a:br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46" name="Rectangular Callout 45"/>
          <p:cNvSpPr/>
          <p:nvPr/>
        </p:nvSpPr>
        <p:spPr>
          <a:xfrm>
            <a:off x="1965960" y="6903720"/>
            <a:ext cx="1268730" cy="449580"/>
          </a:xfrm>
          <a:prstGeom prst="wedgeRectCallout">
            <a:avLst>
              <a:gd name="adj1" fmla="val 66149"/>
              <a:gd name="adj2" fmla="val -150821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400" dirty="0" err="1" smtClean="0"/>
              <a:t>NodeJS</a:t>
            </a:r>
            <a:r>
              <a:rPr lang="nl-NL" sz="1400" dirty="0" smtClean="0"/>
              <a:t> &amp; Express</a:t>
            </a:r>
            <a:endParaRPr lang="en-US" sz="1400" dirty="0"/>
          </a:p>
        </p:txBody>
      </p:sp>
      <p:sp>
        <p:nvSpPr>
          <p:cNvPr id="47" name="Rectangular Callout 46"/>
          <p:cNvSpPr/>
          <p:nvPr/>
        </p:nvSpPr>
        <p:spPr>
          <a:xfrm>
            <a:off x="7852410" y="5730240"/>
            <a:ext cx="754380" cy="449580"/>
          </a:xfrm>
          <a:prstGeom prst="wedgeRectCallout">
            <a:avLst>
              <a:gd name="adj1" fmla="val -19518"/>
              <a:gd name="adj2" fmla="val 10341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400" dirty="0" smtClean="0"/>
              <a:t>REST/JSON</a:t>
            </a:r>
            <a:endParaRPr lang="en-US" sz="1400" dirty="0"/>
          </a:p>
        </p:txBody>
      </p:sp>
      <p:sp>
        <p:nvSpPr>
          <p:cNvPr id="54" name="Rectangular Callout 53"/>
          <p:cNvSpPr/>
          <p:nvPr/>
        </p:nvSpPr>
        <p:spPr>
          <a:xfrm>
            <a:off x="8261508" y="3817619"/>
            <a:ext cx="1217772" cy="712783"/>
          </a:xfrm>
          <a:prstGeom prst="wedgeRectCallout">
            <a:avLst>
              <a:gd name="adj1" fmla="val 52522"/>
              <a:gd name="adj2" fmla="val -107958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400" dirty="0" err="1" smtClean="0"/>
              <a:t>NodeJS</a:t>
            </a:r>
            <a:r>
              <a:rPr lang="nl-NL" sz="1400" dirty="0" smtClean="0"/>
              <a:t> &amp; Express in ACCS </a:t>
            </a:r>
            <a:endParaRPr lang="en-US" sz="1400" dirty="0"/>
          </a:p>
        </p:txBody>
      </p:sp>
      <p:sp>
        <p:nvSpPr>
          <p:cNvPr id="55" name="Rounded Rectangle 54"/>
          <p:cNvSpPr/>
          <p:nvPr/>
        </p:nvSpPr>
        <p:spPr>
          <a:xfrm>
            <a:off x="11654790" y="2809875"/>
            <a:ext cx="1325880" cy="105156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ounded Rectangle 55"/>
          <p:cNvSpPr/>
          <p:nvPr/>
        </p:nvSpPr>
        <p:spPr>
          <a:xfrm>
            <a:off x="12325350" y="2809875"/>
            <a:ext cx="655320" cy="289560"/>
          </a:xfrm>
          <a:prstGeom prst="roundRect">
            <a:avLst/>
          </a:prstGeom>
          <a:solidFill>
            <a:schemeClr val="accent2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600" b="1" dirty="0" smtClean="0">
                <a:solidFill>
                  <a:schemeClr val="bg2">
                    <a:lumMod val="95000"/>
                  </a:schemeClr>
                </a:solidFill>
              </a:rPr>
              <a:t>API</a:t>
            </a:r>
            <a:endParaRPr lang="en-US" sz="1600" b="1" dirty="0">
              <a:solidFill>
                <a:schemeClr val="bg2">
                  <a:lumMod val="95000"/>
                </a:schemeClr>
              </a:solidFill>
            </a:endParaRPr>
          </a:p>
        </p:txBody>
      </p:sp>
      <p:sp>
        <p:nvSpPr>
          <p:cNvPr id="57" name="Rounded Rectangle 56"/>
          <p:cNvSpPr/>
          <p:nvPr/>
        </p:nvSpPr>
        <p:spPr>
          <a:xfrm>
            <a:off x="11654790" y="2809875"/>
            <a:ext cx="655320" cy="28956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600" b="1" dirty="0" smtClean="0">
                <a:solidFill>
                  <a:schemeClr val="bg2">
                    <a:lumMod val="95000"/>
                  </a:schemeClr>
                </a:solidFill>
              </a:rPr>
              <a:t>UI</a:t>
            </a:r>
            <a:endParaRPr lang="en-US" sz="1600" b="1" dirty="0">
              <a:solidFill>
                <a:schemeClr val="bg2">
                  <a:lumMod val="95000"/>
                </a:schemeClr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13978890" y="2892609"/>
            <a:ext cx="1356360" cy="403860"/>
          </a:xfrm>
          <a:prstGeom prst="round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 smtClean="0">
                <a:solidFill>
                  <a:schemeClr val="tx2"/>
                </a:solidFill>
              </a:rPr>
              <a:t>Cache</a:t>
            </a:r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34" name="Rectangular Callout 33"/>
          <p:cNvSpPr/>
          <p:nvPr/>
        </p:nvSpPr>
        <p:spPr>
          <a:xfrm>
            <a:off x="15769590" y="3162300"/>
            <a:ext cx="1146810" cy="483870"/>
          </a:xfrm>
          <a:prstGeom prst="wedgeRectCallout">
            <a:avLst>
              <a:gd name="adj1" fmla="val -104689"/>
              <a:gd name="adj2" fmla="val -45736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400" dirty="0" smtClean="0"/>
              <a:t>Oracle </a:t>
            </a:r>
            <a:r>
              <a:rPr lang="nl-NL" sz="1400" dirty="0" err="1" smtClean="0"/>
              <a:t>Coherence</a:t>
            </a:r>
            <a:endParaRPr lang="en-US" sz="1400" dirty="0"/>
          </a:p>
        </p:txBody>
      </p:sp>
      <p:sp>
        <p:nvSpPr>
          <p:cNvPr id="8" name="Freeform 7"/>
          <p:cNvSpPr/>
          <p:nvPr/>
        </p:nvSpPr>
        <p:spPr>
          <a:xfrm>
            <a:off x="12710160" y="3108310"/>
            <a:ext cx="1310640" cy="473090"/>
          </a:xfrm>
          <a:custGeom>
            <a:avLst/>
            <a:gdLst>
              <a:gd name="connsiteX0" fmla="*/ 0 w 1310640"/>
              <a:gd name="connsiteY0" fmla="*/ 473090 h 473090"/>
              <a:gd name="connsiteX1" fmla="*/ 853440 w 1310640"/>
              <a:gd name="connsiteY1" fmla="*/ 46370 h 473090"/>
              <a:gd name="connsiteX2" fmla="*/ 1310640 w 1310640"/>
              <a:gd name="connsiteY2" fmla="*/ 31130 h 473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10640" h="473090">
                <a:moveTo>
                  <a:pt x="0" y="473090"/>
                </a:moveTo>
                <a:cubicBezTo>
                  <a:pt x="317500" y="296560"/>
                  <a:pt x="635000" y="120030"/>
                  <a:pt x="853440" y="46370"/>
                </a:cubicBezTo>
                <a:cubicBezTo>
                  <a:pt x="1071880" y="-27290"/>
                  <a:pt x="1191260" y="1920"/>
                  <a:pt x="1310640" y="31130"/>
                </a:cubicBezTo>
              </a:path>
            </a:pathLst>
          </a:custGeom>
          <a:noFill/>
          <a:ln w="38100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0" name="Picture 2" descr="Image result for logo kafka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3198" y="5848610"/>
            <a:ext cx="862052" cy="453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" name="Rounded Rectangle 60"/>
          <p:cNvSpPr/>
          <p:nvPr/>
        </p:nvSpPr>
        <p:spPr>
          <a:xfrm>
            <a:off x="13978890" y="1999297"/>
            <a:ext cx="1356360" cy="652463"/>
          </a:xfrm>
          <a:prstGeom prst="round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200" dirty="0" smtClean="0">
              <a:solidFill>
                <a:schemeClr val="tx2"/>
              </a:solidFill>
            </a:endParaRPr>
          </a:p>
          <a:p>
            <a:pPr algn="ctr"/>
            <a:r>
              <a:rPr lang="nl-NL" sz="1200" dirty="0" err="1" smtClean="0">
                <a:solidFill>
                  <a:schemeClr val="tx2"/>
                </a:solidFill>
              </a:rPr>
              <a:t>EventHub</a:t>
            </a:r>
            <a:r>
              <a:rPr lang="nl-NL" sz="1200" dirty="0" smtClean="0">
                <a:solidFill>
                  <a:schemeClr val="tx2"/>
                </a:solidFill>
              </a:rPr>
              <a:t> CS</a:t>
            </a:r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62" name="Rectangular Callout 61"/>
          <p:cNvSpPr/>
          <p:nvPr/>
        </p:nvSpPr>
        <p:spPr>
          <a:xfrm>
            <a:off x="15769590" y="2371725"/>
            <a:ext cx="1146810" cy="483870"/>
          </a:xfrm>
          <a:prstGeom prst="wedgeRectCallout">
            <a:avLst>
              <a:gd name="adj1" fmla="val -104689"/>
              <a:gd name="adj2" fmla="val -45736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400" dirty="0" smtClean="0"/>
              <a:t>Apache </a:t>
            </a:r>
            <a:r>
              <a:rPr lang="nl-NL" sz="1400" dirty="0" err="1" smtClean="0"/>
              <a:t>Kafka</a:t>
            </a:r>
            <a:endParaRPr lang="en-US" sz="1400" dirty="0"/>
          </a:p>
        </p:txBody>
      </p:sp>
      <p:sp>
        <p:nvSpPr>
          <p:cNvPr id="63" name="Rectangular Callout 62"/>
          <p:cNvSpPr/>
          <p:nvPr/>
        </p:nvSpPr>
        <p:spPr>
          <a:xfrm>
            <a:off x="11090910" y="4043988"/>
            <a:ext cx="1268730" cy="605164"/>
          </a:xfrm>
          <a:prstGeom prst="wedgeRectCallout">
            <a:avLst>
              <a:gd name="adj1" fmla="val 42125"/>
              <a:gd name="adj2" fmla="val -116923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400" dirty="0" err="1" smtClean="0"/>
              <a:t>NodeJS</a:t>
            </a:r>
            <a:r>
              <a:rPr lang="nl-NL" sz="1400" dirty="0" smtClean="0"/>
              <a:t> &amp; Express in ACCS</a:t>
            </a:r>
            <a:endParaRPr lang="en-US" sz="1400" dirty="0"/>
          </a:p>
        </p:txBody>
      </p:sp>
      <p:cxnSp>
        <p:nvCxnSpPr>
          <p:cNvPr id="2048" name="Straight Connector 2047"/>
          <p:cNvCxnSpPr/>
          <p:nvPr/>
        </p:nvCxnSpPr>
        <p:spPr>
          <a:xfrm>
            <a:off x="1361771" y="4892040"/>
            <a:ext cx="15554629" cy="7620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9" name="TextBox 2048"/>
          <p:cNvSpPr txBox="1"/>
          <p:nvPr/>
        </p:nvSpPr>
        <p:spPr>
          <a:xfrm>
            <a:off x="15123223" y="4925676"/>
            <a:ext cx="19303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smtClean="0"/>
              <a:t>On </a:t>
            </a:r>
            <a:r>
              <a:rPr lang="nl-NL" dirty="0" err="1" smtClean="0"/>
              <a:t>premises</a:t>
            </a:r>
            <a:endParaRPr lang="en-US" dirty="0" err="1" smtClean="0"/>
          </a:p>
        </p:txBody>
      </p:sp>
      <p:sp>
        <p:nvSpPr>
          <p:cNvPr id="67" name="Rectangular Callout 66"/>
          <p:cNvSpPr/>
          <p:nvPr/>
        </p:nvSpPr>
        <p:spPr>
          <a:xfrm>
            <a:off x="12466320" y="1999297"/>
            <a:ext cx="1344548" cy="647700"/>
          </a:xfrm>
          <a:prstGeom prst="wedgeRectCallout">
            <a:avLst>
              <a:gd name="adj1" fmla="val -40330"/>
              <a:gd name="adj2" fmla="val 81324"/>
            </a:avLst>
          </a:prstGeom>
          <a:solidFill>
            <a:schemeClr val="accent4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600" b="1" dirty="0" err="1" smtClean="0"/>
              <a:t>TweetBoard</a:t>
            </a:r>
            <a:endParaRPr lang="en-US" sz="1600" b="1" dirty="0"/>
          </a:p>
        </p:txBody>
      </p:sp>
      <p:sp>
        <p:nvSpPr>
          <p:cNvPr id="68" name="Rectangular Callout 67"/>
          <p:cNvSpPr/>
          <p:nvPr/>
        </p:nvSpPr>
        <p:spPr>
          <a:xfrm>
            <a:off x="8606790" y="6301740"/>
            <a:ext cx="1211580" cy="647700"/>
          </a:xfrm>
          <a:prstGeom prst="wedgeRectCallout">
            <a:avLst>
              <a:gd name="adj1" fmla="val -99449"/>
              <a:gd name="adj2" fmla="val 17793"/>
            </a:avLst>
          </a:prstGeom>
          <a:solidFill>
            <a:schemeClr val="accent4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600" b="1" dirty="0" err="1" smtClean="0"/>
              <a:t>Validate</a:t>
            </a:r>
            <a:r>
              <a:rPr lang="nl-NL" sz="1600" b="1" dirty="0" smtClean="0"/>
              <a:t/>
            </a:r>
            <a:br>
              <a:rPr lang="nl-NL" sz="1600" b="1" dirty="0" smtClean="0"/>
            </a:br>
            <a:r>
              <a:rPr lang="nl-NL" sz="1600" b="1" dirty="0" smtClean="0"/>
              <a:t>Tweet</a:t>
            </a:r>
            <a:endParaRPr lang="en-US" sz="1600" b="1" dirty="0"/>
          </a:p>
        </p:txBody>
      </p:sp>
      <p:sp>
        <p:nvSpPr>
          <p:cNvPr id="69" name="Lightning Bolt 68"/>
          <p:cNvSpPr/>
          <p:nvPr/>
        </p:nvSpPr>
        <p:spPr>
          <a:xfrm>
            <a:off x="3904869" y="5955030"/>
            <a:ext cx="419861" cy="54447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ight Arrow 69"/>
          <p:cNvSpPr/>
          <p:nvPr/>
        </p:nvSpPr>
        <p:spPr>
          <a:xfrm>
            <a:off x="4212189" y="5994657"/>
            <a:ext cx="225081" cy="2326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Lightning Bolt 70"/>
          <p:cNvSpPr/>
          <p:nvPr/>
        </p:nvSpPr>
        <p:spPr>
          <a:xfrm>
            <a:off x="13810869" y="5616015"/>
            <a:ext cx="419861" cy="54447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ight Arrow 71"/>
          <p:cNvSpPr/>
          <p:nvPr/>
        </p:nvSpPr>
        <p:spPr>
          <a:xfrm>
            <a:off x="13698328" y="5825565"/>
            <a:ext cx="225081" cy="2326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Lightning Bolt 72"/>
          <p:cNvSpPr/>
          <p:nvPr/>
        </p:nvSpPr>
        <p:spPr>
          <a:xfrm>
            <a:off x="7242810" y="6319062"/>
            <a:ext cx="419861" cy="54447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ight Arrow 73"/>
          <p:cNvSpPr/>
          <p:nvPr/>
        </p:nvSpPr>
        <p:spPr>
          <a:xfrm>
            <a:off x="7130269" y="6528612"/>
            <a:ext cx="225081" cy="2326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Lightning Bolt 74"/>
          <p:cNvSpPr/>
          <p:nvPr/>
        </p:nvSpPr>
        <p:spPr>
          <a:xfrm>
            <a:off x="7809739" y="6949440"/>
            <a:ext cx="419861" cy="54447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ight Arrow 75"/>
          <p:cNvSpPr/>
          <p:nvPr/>
        </p:nvSpPr>
        <p:spPr>
          <a:xfrm>
            <a:off x="8117059" y="6989067"/>
            <a:ext cx="225081" cy="2326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ular Callout 76"/>
          <p:cNvSpPr/>
          <p:nvPr/>
        </p:nvSpPr>
        <p:spPr>
          <a:xfrm>
            <a:off x="10134162" y="1782206"/>
            <a:ext cx="1211580" cy="647700"/>
          </a:xfrm>
          <a:prstGeom prst="wedgeRectCallout">
            <a:avLst>
              <a:gd name="adj1" fmla="val -70518"/>
              <a:gd name="adj2" fmla="val 189559"/>
            </a:avLst>
          </a:prstGeom>
          <a:solidFill>
            <a:schemeClr val="accent4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400" dirty="0" err="1" smtClean="0"/>
              <a:t>EventBridge</a:t>
            </a:r>
            <a:endParaRPr lang="en-US" sz="1400" dirty="0"/>
          </a:p>
        </p:txBody>
      </p:sp>
      <p:sp>
        <p:nvSpPr>
          <p:cNvPr id="78" name="Rectangular Callout 77"/>
          <p:cNvSpPr/>
          <p:nvPr/>
        </p:nvSpPr>
        <p:spPr>
          <a:xfrm>
            <a:off x="8836818" y="2148840"/>
            <a:ext cx="754380" cy="449580"/>
          </a:xfrm>
          <a:prstGeom prst="wedgeRectCallout">
            <a:avLst>
              <a:gd name="adj1" fmla="val 35028"/>
              <a:gd name="adj2" fmla="val 103416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400" dirty="0" smtClean="0"/>
              <a:t>REST/JSON</a:t>
            </a:r>
            <a:endParaRPr lang="en-US" sz="1400" dirty="0"/>
          </a:p>
        </p:txBody>
      </p:sp>
      <p:sp>
        <p:nvSpPr>
          <p:cNvPr id="2051" name="Freeform 2050"/>
          <p:cNvSpPr/>
          <p:nvPr/>
        </p:nvSpPr>
        <p:spPr>
          <a:xfrm>
            <a:off x="5775960" y="2412891"/>
            <a:ext cx="3520440" cy="1534269"/>
          </a:xfrm>
          <a:custGeom>
            <a:avLst/>
            <a:gdLst>
              <a:gd name="connsiteX0" fmla="*/ 0 w 4434840"/>
              <a:gd name="connsiteY0" fmla="*/ 1534269 h 1534269"/>
              <a:gd name="connsiteX1" fmla="*/ 1722120 w 4434840"/>
              <a:gd name="connsiteY1" fmla="*/ 55989 h 1534269"/>
              <a:gd name="connsiteX2" fmla="*/ 4434840 w 4434840"/>
              <a:gd name="connsiteY2" fmla="*/ 452229 h 1534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434840" h="1534269">
                <a:moveTo>
                  <a:pt x="0" y="1534269"/>
                </a:moveTo>
                <a:cubicBezTo>
                  <a:pt x="491490" y="885299"/>
                  <a:pt x="982980" y="236329"/>
                  <a:pt x="1722120" y="55989"/>
                </a:cubicBezTo>
                <a:cubicBezTo>
                  <a:pt x="2461260" y="-124351"/>
                  <a:pt x="3448050" y="163939"/>
                  <a:pt x="4434840" y="452229"/>
                </a:cubicBezTo>
              </a:path>
            </a:pathLst>
          </a:custGeom>
          <a:noFill/>
          <a:ln w="38100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4" name="Picture 2" descr="Image result for logo kafka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20799" y="1976776"/>
            <a:ext cx="862052" cy="453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5" name="Rounded Rectangle 84"/>
          <p:cNvSpPr/>
          <p:nvPr/>
        </p:nvSpPr>
        <p:spPr>
          <a:xfrm>
            <a:off x="10413053" y="6301740"/>
            <a:ext cx="655320" cy="105156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ounded Rectangle 85"/>
          <p:cNvSpPr/>
          <p:nvPr/>
        </p:nvSpPr>
        <p:spPr>
          <a:xfrm>
            <a:off x="10413053" y="6301740"/>
            <a:ext cx="655320" cy="289560"/>
          </a:xfrm>
          <a:prstGeom prst="roundRect">
            <a:avLst/>
          </a:prstGeom>
          <a:solidFill>
            <a:schemeClr val="accent2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600" b="1" dirty="0" smtClean="0">
                <a:solidFill>
                  <a:schemeClr val="bg2">
                    <a:lumMod val="95000"/>
                  </a:schemeClr>
                </a:solidFill>
              </a:rPr>
              <a:t>API</a:t>
            </a:r>
            <a:endParaRPr lang="en-US" sz="1600" b="1" dirty="0">
              <a:solidFill>
                <a:schemeClr val="bg2">
                  <a:lumMod val="95000"/>
                </a:schemeClr>
              </a:solidFill>
            </a:endParaRPr>
          </a:p>
        </p:txBody>
      </p:sp>
      <p:sp>
        <p:nvSpPr>
          <p:cNvPr id="88" name="Rectangular Callout 87"/>
          <p:cNvSpPr/>
          <p:nvPr/>
        </p:nvSpPr>
        <p:spPr>
          <a:xfrm>
            <a:off x="10782623" y="5730240"/>
            <a:ext cx="754380" cy="449580"/>
          </a:xfrm>
          <a:prstGeom prst="wedgeRectCallout">
            <a:avLst>
              <a:gd name="adj1" fmla="val -19518"/>
              <a:gd name="adj2" fmla="val 10341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400" dirty="0" smtClean="0"/>
              <a:t>REST/JSON</a:t>
            </a:r>
            <a:endParaRPr lang="en-US" sz="1400" dirty="0"/>
          </a:p>
        </p:txBody>
      </p:sp>
      <p:sp>
        <p:nvSpPr>
          <p:cNvPr id="89" name="Rectangular Callout 88"/>
          <p:cNvSpPr/>
          <p:nvPr/>
        </p:nvSpPr>
        <p:spPr>
          <a:xfrm>
            <a:off x="11537003" y="6301740"/>
            <a:ext cx="1211580" cy="647700"/>
          </a:xfrm>
          <a:prstGeom prst="wedgeRectCallout">
            <a:avLst>
              <a:gd name="adj1" fmla="val -99449"/>
              <a:gd name="adj2" fmla="val 17793"/>
            </a:avLst>
          </a:prstGeom>
          <a:solidFill>
            <a:schemeClr val="accent4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600" b="1" dirty="0" err="1" smtClean="0"/>
              <a:t>Enrich</a:t>
            </a:r>
            <a:r>
              <a:rPr lang="nl-NL" sz="1600" b="1" dirty="0" smtClean="0"/>
              <a:t/>
            </a:r>
            <a:br>
              <a:rPr lang="nl-NL" sz="1600" b="1" dirty="0" smtClean="0"/>
            </a:br>
            <a:r>
              <a:rPr lang="nl-NL" sz="1600" b="1" dirty="0" smtClean="0"/>
              <a:t>Tweet</a:t>
            </a:r>
            <a:endParaRPr lang="en-US" sz="1600" b="1" dirty="0"/>
          </a:p>
        </p:txBody>
      </p:sp>
      <p:sp>
        <p:nvSpPr>
          <p:cNvPr id="90" name="Lightning Bolt 89"/>
          <p:cNvSpPr/>
          <p:nvPr/>
        </p:nvSpPr>
        <p:spPr>
          <a:xfrm>
            <a:off x="10173023" y="6319062"/>
            <a:ext cx="419861" cy="54447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ight Arrow 90"/>
          <p:cNvSpPr/>
          <p:nvPr/>
        </p:nvSpPr>
        <p:spPr>
          <a:xfrm>
            <a:off x="10060482" y="6528612"/>
            <a:ext cx="225081" cy="2326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Lightning Bolt 91"/>
          <p:cNvSpPr/>
          <p:nvPr/>
        </p:nvSpPr>
        <p:spPr>
          <a:xfrm>
            <a:off x="10739952" y="6949440"/>
            <a:ext cx="419861" cy="54447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ight Arrow 92"/>
          <p:cNvSpPr/>
          <p:nvPr/>
        </p:nvSpPr>
        <p:spPr>
          <a:xfrm>
            <a:off x="11047272" y="6989067"/>
            <a:ext cx="225081" cy="2326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55" name="Straight Arrow Connector 2054"/>
          <p:cNvCxnSpPr/>
          <p:nvPr/>
        </p:nvCxnSpPr>
        <p:spPr>
          <a:xfrm flipH="1">
            <a:off x="4114800" y="3162300"/>
            <a:ext cx="5170170" cy="2725953"/>
          </a:xfrm>
          <a:prstGeom prst="straightConnector1">
            <a:avLst/>
          </a:prstGeom>
          <a:noFill/>
          <a:ln w="38100">
            <a:headEnd type="arrow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96" name="Rounded Rectangle 95"/>
          <p:cNvSpPr/>
          <p:nvPr/>
        </p:nvSpPr>
        <p:spPr>
          <a:xfrm>
            <a:off x="5519867" y="6288405"/>
            <a:ext cx="655320" cy="105156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Lightning Bolt 97"/>
          <p:cNvSpPr/>
          <p:nvPr/>
        </p:nvSpPr>
        <p:spPr>
          <a:xfrm>
            <a:off x="5279837" y="6305727"/>
            <a:ext cx="419861" cy="54447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ight Arrow 98"/>
          <p:cNvSpPr/>
          <p:nvPr/>
        </p:nvSpPr>
        <p:spPr>
          <a:xfrm>
            <a:off x="5167296" y="6515277"/>
            <a:ext cx="225081" cy="2326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Lightning Bolt 99"/>
          <p:cNvSpPr/>
          <p:nvPr/>
        </p:nvSpPr>
        <p:spPr>
          <a:xfrm>
            <a:off x="5846766" y="6936105"/>
            <a:ext cx="419861" cy="54447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ight Arrow 100"/>
          <p:cNvSpPr/>
          <p:nvPr/>
        </p:nvSpPr>
        <p:spPr>
          <a:xfrm>
            <a:off x="6154086" y="6975732"/>
            <a:ext cx="225081" cy="2326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ular Callout 101"/>
          <p:cNvSpPr/>
          <p:nvPr/>
        </p:nvSpPr>
        <p:spPr>
          <a:xfrm>
            <a:off x="6080759" y="5524760"/>
            <a:ext cx="1211580" cy="647700"/>
          </a:xfrm>
          <a:prstGeom prst="wedgeRectCallout">
            <a:avLst>
              <a:gd name="adj1" fmla="val -65487"/>
              <a:gd name="adj2" fmla="val 107205"/>
            </a:avLst>
          </a:prstGeom>
          <a:solidFill>
            <a:schemeClr val="accent4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600" b="1" dirty="0" smtClean="0"/>
              <a:t>Workflow </a:t>
            </a:r>
            <a:r>
              <a:rPr lang="nl-NL" sz="1600" b="1" dirty="0" err="1" smtClean="0"/>
              <a:t>Launcher</a:t>
            </a:r>
            <a:endParaRPr lang="en-US" sz="1600" b="1" dirty="0"/>
          </a:p>
        </p:txBody>
      </p:sp>
      <p:sp>
        <p:nvSpPr>
          <p:cNvPr id="103" name="Lightning Bolt 102"/>
          <p:cNvSpPr/>
          <p:nvPr/>
        </p:nvSpPr>
        <p:spPr>
          <a:xfrm>
            <a:off x="9675818" y="3350617"/>
            <a:ext cx="419861" cy="54447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ight Arrow 103"/>
          <p:cNvSpPr/>
          <p:nvPr/>
        </p:nvSpPr>
        <p:spPr>
          <a:xfrm>
            <a:off x="9983138" y="3390244"/>
            <a:ext cx="225081" cy="2326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Lightning Bolt 104"/>
          <p:cNvSpPr/>
          <p:nvPr/>
        </p:nvSpPr>
        <p:spPr>
          <a:xfrm>
            <a:off x="13978890" y="1658865"/>
            <a:ext cx="419861" cy="54447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ight Arrow 105"/>
          <p:cNvSpPr/>
          <p:nvPr/>
        </p:nvSpPr>
        <p:spPr>
          <a:xfrm>
            <a:off x="13866349" y="1868415"/>
            <a:ext cx="225081" cy="2326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Lightning Bolt 106"/>
          <p:cNvSpPr/>
          <p:nvPr/>
        </p:nvSpPr>
        <p:spPr>
          <a:xfrm>
            <a:off x="11444859" y="2999136"/>
            <a:ext cx="419861" cy="54447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ight Arrow 107"/>
          <p:cNvSpPr/>
          <p:nvPr/>
        </p:nvSpPr>
        <p:spPr>
          <a:xfrm>
            <a:off x="11332318" y="3208686"/>
            <a:ext cx="225081" cy="2326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ular Callout 108"/>
          <p:cNvSpPr/>
          <p:nvPr/>
        </p:nvSpPr>
        <p:spPr>
          <a:xfrm>
            <a:off x="4123647" y="7353300"/>
            <a:ext cx="1268730" cy="449580"/>
          </a:xfrm>
          <a:prstGeom prst="wedgeRectCallout">
            <a:avLst>
              <a:gd name="adj1" fmla="val 66149"/>
              <a:gd name="adj2" fmla="val -150821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400" dirty="0" err="1" smtClean="0"/>
              <a:t>NodeJS</a:t>
            </a:r>
            <a:r>
              <a:rPr lang="nl-NL" sz="1400" dirty="0" smtClean="0"/>
              <a:t> &amp; Express</a:t>
            </a:r>
            <a:endParaRPr lang="en-US" sz="1400" dirty="0"/>
          </a:p>
        </p:txBody>
      </p:sp>
      <p:grpSp>
        <p:nvGrpSpPr>
          <p:cNvPr id="3" name="Group 2"/>
          <p:cNvGrpSpPr/>
          <p:nvPr/>
        </p:nvGrpSpPr>
        <p:grpSpPr>
          <a:xfrm>
            <a:off x="3124699" y="3441297"/>
            <a:ext cx="532402" cy="544476"/>
            <a:chOff x="5167295" y="2165209"/>
            <a:chExt cx="532402" cy="544476"/>
          </a:xfrm>
        </p:grpSpPr>
        <p:sp>
          <p:nvSpPr>
            <p:cNvPr id="81" name="Lightning Bolt 80"/>
            <p:cNvSpPr/>
            <p:nvPr/>
          </p:nvSpPr>
          <p:spPr>
            <a:xfrm>
              <a:off x="5279836" y="2165209"/>
              <a:ext cx="419861" cy="544476"/>
            </a:xfrm>
            <a:prstGeom prst="lightningBol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Right Arrow 81"/>
            <p:cNvSpPr/>
            <p:nvPr/>
          </p:nvSpPr>
          <p:spPr>
            <a:xfrm>
              <a:off x="5167295" y="2374759"/>
              <a:ext cx="225081" cy="23261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3" name="Group 82"/>
          <p:cNvGrpSpPr/>
          <p:nvPr/>
        </p:nvGrpSpPr>
        <p:grpSpPr>
          <a:xfrm>
            <a:off x="8870394" y="2577642"/>
            <a:ext cx="532402" cy="544476"/>
            <a:chOff x="5167295" y="2165209"/>
            <a:chExt cx="532402" cy="544476"/>
          </a:xfrm>
        </p:grpSpPr>
        <p:sp>
          <p:nvSpPr>
            <p:cNvPr id="94" name="Lightning Bolt 93"/>
            <p:cNvSpPr/>
            <p:nvPr/>
          </p:nvSpPr>
          <p:spPr>
            <a:xfrm>
              <a:off x="5279836" y="2165209"/>
              <a:ext cx="419861" cy="544476"/>
            </a:xfrm>
            <a:prstGeom prst="lightningBol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Right Arrow 94"/>
            <p:cNvSpPr/>
            <p:nvPr/>
          </p:nvSpPr>
          <p:spPr>
            <a:xfrm>
              <a:off x="5167295" y="2374759"/>
              <a:ext cx="225081" cy="23261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7" name="Group 96"/>
          <p:cNvGrpSpPr/>
          <p:nvPr/>
        </p:nvGrpSpPr>
        <p:grpSpPr>
          <a:xfrm>
            <a:off x="13712689" y="2308701"/>
            <a:ext cx="532402" cy="544476"/>
            <a:chOff x="5167295" y="2165209"/>
            <a:chExt cx="532402" cy="544476"/>
          </a:xfrm>
        </p:grpSpPr>
        <p:sp>
          <p:nvSpPr>
            <p:cNvPr id="110" name="Lightning Bolt 109"/>
            <p:cNvSpPr/>
            <p:nvPr/>
          </p:nvSpPr>
          <p:spPr>
            <a:xfrm>
              <a:off x="5279836" y="2165209"/>
              <a:ext cx="419861" cy="544476"/>
            </a:xfrm>
            <a:prstGeom prst="lightningBol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Right Arrow 110"/>
            <p:cNvSpPr/>
            <p:nvPr/>
          </p:nvSpPr>
          <p:spPr>
            <a:xfrm>
              <a:off x="5167295" y="2374759"/>
              <a:ext cx="225081" cy="23261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2" name="Rounded Rectangle 111"/>
          <p:cNvSpPr/>
          <p:nvPr/>
        </p:nvSpPr>
        <p:spPr>
          <a:xfrm>
            <a:off x="13978890" y="6688177"/>
            <a:ext cx="1356360" cy="651788"/>
          </a:xfrm>
          <a:prstGeom prst="round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 smtClean="0">
                <a:solidFill>
                  <a:schemeClr val="tx2"/>
                </a:solidFill>
              </a:rPr>
              <a:t>Cache</a:t>
            </a:r>
            <a:endParaRPr lang="en-US" sz="1200" dirty="0">
              <a:solidFill>
                <a:schemeClr val="tx2"/>
              </a:solidFill>
            </a:endParaRPr>
          </a:p>
        </p:txBody>
      </p:sp>
      <p:pic>
        <p:nvPicPr>
          <p:cNvPr id="87" name="Picture 2" descr="redis-logo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15962" y="6856095"/>
            <a:ext cx="588996" cy="497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3068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animBg="1"/>
      <p:bldP spid="74" grpId="0" animBg="1"/>
      <p:bldP spid="75" grpId="0" animBg="1"/>
      <p:bldP spid="76" grpId="0" animBg="1"/>
      <p:bldP spid="90" grpId="0" animBg="1"/>
      <p:bldP spid="91" grpId="0" animBg="1"/>
      <p:bldP spid="92" grpId="0" animBg="1"/>
      <p:bldP spid="93" grpId="0" animBg="1"/>
      <p:bldP spid="107" grpId="0" animBg="1"/>
      <p:bldP spid="10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Microservice </a:t>
            </a:r>
            <a:r>
              <a:rPr lang="nl-NL" dirty="0" err="1" smtClean="0"/>
              <a:t>objectives</a:t>
            </a:r>
            <a:r>
              <a:rPr lang="nl-NL" dirty="0" smtClean="0"/>
              <a:t/>
            </a:r>
            <a:br>
              <a:rPr lang="nl-NL" dirty="0" smtClean="0"/>
            </a:br>
            <a:r>
              <a:rPr lang="nl-NL" dirty="0" smtClean="0"/>
              <a:t>(</a:t>
            </a:r>
            <a:r>
              <a:rPr lang="nl-NL" dirty="0" err="1" smtClean="0"/>
              <a:t>because</a:t>
            </a:r>
            <a:r>
              <a:rPr lang="nl-NL" dirty="0" smtClean="0"/>
              <a:t> of </a:t>
            </a:r>
            <a:r>
              <a:rPr lang="nl-NL" dirty="0" err="1" smtClean="0"/>
              <a:t>enterprise</a:t>
            </a:r>
            <a:r>
              <a:rPr lang="nl-NL" dirty="0" smtClean="0"/>
              <a:t> </a:t>
            </a:r>
            <a:r>
              <a:rPr lang="nl-NL" dirty="0" err="1" smtClean="0"/>
              <a:t>objectives</a:t>
            </a:r>
            <a:r>
              <a:rPr lang="nl-NL" dirty="0" smtClean="0"/>
              <a:t>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17701" y="2603500"/>
            <a:ext cx="12956539" cy="6327139"/>
          </a:xfrm>
        </p:spPr>
        <p:txBody>
          <a:bodyPr>
            <a:normAutofit fontScale="92500" lnSpcReduction="10000"/>
          </a:bodyPr>
          <a:lstStyle/>
          <a:p>
            <a:r>
              <a:rPr lang="nl-NL" dirty="0" err="1" smtClean="0"/>
              <a:t>Flexible</a:t>
            </a:r>
            <a:r>
              <a:rPr lang="nl-NL" dirty="0" smtClean="0"/>
              <a:t>, agile (</a:t>
            </a:r>
            <a:r>
              <a:rPr lang="nl-NL" dirty="0" err="1" smtClean="0"/>
              <a:t>Dev</a:t>
            </a:r>
            <a:r>
              <a:rPr lang="nl-NL" dirty="0" smtClean="0"/>
              <a:t>)</a:t>
            </a:r>
          </a:p>
          <a:p>
            <a:pPr lvl="1"/>
            <a:r>
              <a:rPr lang="nl-NL" dirty="0" err="1"/>
              <a:t>F</a:t>
            </a:r>
            <a:r>
              <a:rPr lang="nl-NL" dirty="0" err="1" smtClean="0"/>
              <a:t>unctionality</a:t>
            </a:r>
            <a:r>
              <a:rPr lang="nl-NL" dirty="0" smtClean="0"/>
              <a:t> </a:t>
            </a:r>
            <a:r>
              <a:rPr lang="nl-NL" dirty="0" err="1" smtClean="0"/>
              <a:t>evolves</a:t>
            </a:r>
            <a:r>
              <a:rPr lang="nl-NL" dirty="0" smtClean="0"/>
              <a:t> </a:t>
            </a:r>
            <a:r>
              <a:rPr lang="nl-NL" dirty="0" err="1" smtClean="0"/>
              <a:t>rapidly</a:t>
            </a:r>
            <a:r>
              <a:rPr lang="nl-NL" dirty="0" smtClean="0"/>
              <a:t> </a:t>
            </a:r>
            <a:r>
              <a:rPr lang="nl-NL" dirty="0" err="1" smtClean="0"/>
              <a:t>with</a:t>
            </a:r>
            <a:r>
              <a:rPr lang="nl-NL" dirty="0" smtClean="0"/>
              <a:t> </a:t>
            </a:r>
            <a:r>
              <a:rPr lang="nl-NL" dirty="0" err="1" smtClean="0"/>
              <a:t>little</a:t>
            </a:r>
            <a:r>
              <a:rPr lang="nl-NL" dirty="0" smtClean="0"/>
              <a:t> effort</a:t>
            </a:r>
          </a:p>
          <a:p>
            <a:pPr lvl="1"/>
            <a:r>
              <a:rPr lang="nl-NL" dirty="0" smtClean="0"/>
              <a:t>Easy </a:t>
            </a:r>
            <a:r>
              <a:rPr lang="nl-NL" dirty="0" err="1" smtClean="0"/>
              <a:t>quick</a:t>
            </a:r>
            <a:r>
              <a:rPr lang="nl-NL" dirty="0" smtClean="0"/>
              <a:t> </a:t>
            </a:r>
            <a:r>
              <a:rPr lang="nl-NL" dirty="0" err="1" smtClean="0"/>
              <a:t>rollout</a:t>
            </a:r>
            <a:endParaRPr lang="nl-NL" dirty="0" smtClean="0"/>
          </a:p>
          <a:p>
            <a:pPr lvl="1"/>
            <a:r>
              <a:rPr lang="nl-NL" dirty="0" smtClean="0"/>
              <a:t>Low impact</a:t>
            </a:r>
          </a:p>
          <a:p>
            <a:r>
              <a:rPr lang="nl-NL" dirty="0" err="1" smtClean="0"/>
              <a:t>Manageable</a:t>
            </a:r>
            <a:r>
              <a:rPr lang="nl-NL" dirty="0" smtClean="0"/>
              <a:t> Non </a:t>
            </a:r>
            <a:r>
              <a:rPr lang="nl-NL" dirty="0" err="1" smtClean="0"/>
              <a:t>Functionally</a:t>
            </a:r>
            <a:r>
              <a:rPr lang="nl-NL" dirty="0" smtClean="0"/>
              <a:t> (</a:t>
            </a:r>
            <a:r>
              <a:rPr lang="nl-NL" dirty="0" err="1" smtClean="0"/>
              <a:t>Ops</a:t>
            </a:r>
            <a:r>
              <a:rPr lang="nl-NL" dirty="0" smtClean="0"/>
              <a:t>)</a:t>
            </a:r>
          </a:p>
          <a:p>
            <a:pPr lvl="1"/>
            <a:r>
              <a:rPr lang="nl-NL" dirty="0" err="1" smtClean="0"/>
              <a:t>Scalable</a:t>
            </a:r>
            <a:r>
              <a:rPr lang="nl-NL" dirty="0" smtClean="0"/>
              <a:t> – handle </a:t>
            </a:r>
            <a:r>
              <a:rPr lang="nl-NL" dirty="0" err="1" smtClean="0"/>
              <a:t>flexible</a:t>
            </a:r>
            <a:r>
              <a:rPr lang="nl-NL" dirty="0" smtClean="0"/>
              <a:t> </a:t>
            </a:r>
            <a:r>
              <a:rPr lang="nl-NL" dirty="0" err="1" smtClean="0"/>
              <a:t>workload</a:t>
            </a:r>
            <a:r>
              <a:rPr lang="nl-NL" dirty="0" smtClean="0"/>
              <a:t> (</a:t>
            </a:r>
            <a:r>
              <a:rPr lang="nl-NL" dirty="0" err="1" smtClean="0"/>
              <a:t>horizontal</a:t>
            </a:r>
            <a:r>
              <a:rPr lang="nl-NL" dirty="0" smtClean="0"/>
              <a:t> </a:t>
            </a:r>
            <a:r>
              <a:rPr lang="nl-NL" dirty="0" err="1" smtClean="0"/>
              <a:t>scaleout</a:t>
            </a:r>
            <a:r>
              <a:rPr lang="nl-NL" dirty="0" smtClean="0"/>
              <a:t>)</a:t>
            </a:r>
          </a:p>
          <a:p>
            <a:pPr lvl="1"/>
            <a:r>
              <a:rPr lang="nl-NL" dirty="0" err="1" smtClean="0"/>
              <a:t>Available</a:t>
            </a:r>
            <a:r>
              <a:rPr lang="nl-NL" dirty="0" smtClean="0"/>
              <a:t> – deal </a:t>
            </a:r>
            <a:r>
              <a:rPr lang="nl-NL" dirty="0" err="1" smtClean="0"/>
              <a:t>with</a:t>
            </a:r>
            <a:r>
              <a:rPr lang="nl-NL" dirty="0" smtClean="0"/>
              <a:t> </a:t>
            </a:r>
            <a:r>
              <a:rPr lang="nl-NL" dirty="0" err="1" smtClean="0"/>
              <a:t>failing</a:t>
            </a:r>
            <a:r>
              <a:rPr lang="nl-NL" dirty="0" smtClean="0"/>
              <a:t> </a:t>
            </a:r>
            <a:r>
              <a:rPr lang="nl-NL" dirty="0" err="1" smtClean="0"/>
              <a:t>nodes</a:t>
            </a:r>
            <a:endParaRPr lang="nl-NL" dirty="0" smtClean="0"/>
          </a:p>
          <a:p>
            <a:r>
              <a:rPr lang="nl-NL" dirty="0" err="1" smtClean="0"/>
              <a:t>Comprehendable</a:t>
            </a:r>
            <a:endParaRPr lang="nl-NL" dirty="0" smtClean="0"/>
          </a:p>
          <a:p>
            <a:pPr lvl="1"/>
            <a:r>
              <a:rPr lang="nl-NL" dirty="0" err="1"/>
              <a:t>Dependencies</a:t>
            </a:r>
            <a:r>
              <a:rPr lang="nl-NL" dirty="0"/>
              <a:t>, Impact, </a:t>
            </a:r>
            <a:r>
              <a:rPr lang="nl-NL" dirty="0" err="1" smtClean="0"/>
              <a:t>Implementation</a:t>
            </a:r>
            <a:r>
              <a:rPr lang="nl-NL" dirty="0" smtClean="0"/>
              <a:t>, </a:t>
            </a:r>
            <a:r>
              <a:rPr lang="nl-NL" dirty="0" err="1" smtClean="0"/>
              <a:t>deployment</a:t>
            </a:r>
            <a:r>
              <a:rPr lang="nl-NL" dirty="0" smtClean="0"/>
              <a:t>, operations</a:t>
            </a:r>
          </a:p>
          <a:p>
            <a:r>
              <a:rPr lang="nl-NL" dirty="0" err="1" smtClean="0"/>
              <a:t>Ownership</a:t>
            </a:r>
            <a:r>
              <a:rPr lang="nl-NL" dirty="0" smtClean="0"/>
              <a:t> (culture, </a:t>
            </a:r>
            <a:r>
              <a:rPr lang="nl-NL" dirty="0" err="1" smtClean="0"/>
              <a:t>organization</a:t>
            </a:r>
            <a:r>
              <a:rPr lang="nl-NL" dirty="0" smtClean="0"/>
              <a:t>, </a:t>
            </a:r>
            <a:r>
              <a:rPr lang="nl-NL" dirty="0" err="1" smtClean="0"/>
              <a:t>process</a:t>
            </a:r>
            <a:r>
              <a:rPr lang="nl-NL" dirty="0" smtClean="0"/>
              <a:t>)</a:t>
            </a:r>
          </a:p>
          <a:p>
            <a:r>
              <a:rPr lang="nl-NL" dirty="0" err="1" smtClean="0"/>
              <a:t>One</a:t>
            </a:r>
            <a:r>
              <a:rPr lang="nl-NL" dirty="0" smtClean="0"/>
              <a:t> team </a:t>
            </a:r>
            <a:r>
              <a:rPr lang="nl-NL" dirty="0" err="1" smtClean="0"/>
              <a:t>can</a:t>
            </a:r>
            <a:r>
              <a:rPr lang="nl-NL" dirty="0" smtClean="0"/>
              <a:t> do </a:t>
            </a:r>
            <a:r>
              <a:rPr lang="nl-NL" dirty="0" err="1" smtClean="0"/>
              <a:t>functional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technical</a:t>
            </a:r>
            <a:r>
              <a:rPr lang="nl-NL" dirty="0" smtClean="0"/>
              <a:t> </a:t>
            </a:r>
            <a:r>
              <a:rPr lang="nl-NL" dirty="0" err="1" smtClean="0"/>
              <a:t>evolution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deployment</a:t>
            </a:r>
            <a:r>
              <a:rPr lang="nl-NL" dirty="0"/>
              <a:t> </a:t>
            </a:r>
            <a:r>
              <a:rPr lang="nl-NL" dirty="0" err="1" smtClean="0"/>
              <a:t>continuously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independently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3384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3418586" y="8156560"/>
            <a:ext cx="11916664" cy="1210803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Event Bus</a:t>
            </a:r>
            <a:endParaRPr lang="en-US" dirty="0"/>
          </a:p>
        </p:txBody>
      </p:sp>
      <p:sp>
        <p:nvSpPr>
          <p:cNvPr id="10" name="Cube 9"/>
          <p:cNvSpPr/>
          <p:nvPr/>
        </p:nvSpPr>
        <p:spPr>
          <a:xfrm>
            <a:off x="4403033" y="4786880"/>
            <a:ext cx="12345727" cy="3017837"/>
          </a:xfrm>
          <a:prstGeom prst="cube">
            <a:avLst/>
          </a:prstGeom>
          <a:gradFill>
            <a:gsLst>
              <a:gs pos="0">
                <a:schemeClr val="accent5">
                  <a:lumMod val="110000"/>
                  <a:satMod val="105000"/>
                  <a:tint val="67000"/>
                  <a:alpha val="64000"/>
                </a:schemeClr>
              </a:gs>
              <a:gs pos="50000">
                <a:schemeClr val="accent5">
                  <a:lumMod val="105000"/>
                  <a:satMod val="103000"/>
                  <a:tint val="73000"/>
                  <a:alpha val="56000"/>
                </a:schemeClr>
              </a:gs>
              <a:gs pos="100000">
                <a:schemeClr val="accent5">
                  <a:lumMod val="105000"/>
                  <a:satMod val="109000"/>
                  <a:tint val="81000"/>
                  <a:alpha val="41000"/>
                </a:schemeClr>
              </a:gs>
            </a:gsLst>
          </a:gra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Microservice </a:t>
            </a:r>
            <a:r>
              <a:rPr lang="nl-NL" dirty="0" err="1" smtClean="0"/>
              <a:t>Choreography</a:t>
            </a:r>
            <a:r>
              <a:rPr lang="nl-NL" dirty="0" smtClean="0"/>
              <a:t> </a:t>
            </a:r>
            <a:r>
              <a:rPr lang="nl-NL" dirty="0" err="1" smtClean="0"/>
              <a:t>Topology</a:t>
            </a:r>
            <a:endParaRPr lang="en-US" dirty="0"/>
          </a:p>
        </p:txBody>
      </p:sp>
      <p:pic>
        <p:nvPicPr>
          <p:cNvPr id="3" name="Picture 25" descr="Image result for docker container icon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0368" y="5576091"/>
            <a:ext cx="1723828" cy="1341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Oval 7"/>
          <p:cNvSpPr/>
          <p:nvPr/>
        </p:nvSpPr>
        <p:spPr>
          <a:xfrm rot="2159634">
            <a:off x="4558881" y="5792469"/>
            <a:ext cx="1926802" cy="1121742"/>
          </a:xfrm>
          <a:prstGeom prst="ellipse">
            <a:avLst/>
          </a:prstGeom>
          <a:solidFill>
            <a:schemeClr val="accent5">
              <a:lumMod val="60000"/>
              <a:lumOff val="40000"/>
              <a:alpha val="3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2" descr="Image result for logo kafk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28512" y="8156560"/>
            <a:ext cx="2355053" cy="1237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/>
          <p:cNvSpPr/>
          <p:nvPr/>
        </p:nvSpPr>
        <p:spPr>
          <a:xfrm>
            <a:off x="1048160" y="5485195"/>
            <a:ext cx="2748537" cy="126634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 err="1" smtClean="0"/>
              <a:t>EventBridge</a:t>
            </a:r>
            <a:endParaRPr lang="nl-NL" dirty="0" smtClean="0"/>
          </a:p>
          <a:p>
            <a:pPr algn="ctr"/>
            <a:endParaRPr lang="en-US" dirty="0"/>
          </a:p>
        </p:txBody>
      </p:sp>
      <p:pic>
        <p:nvPicPr>
          <p:cNvPr id="17" name="Picture 33" descr="Related ima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0589" y="5866301"/>
            <a:ext cx="2159009" cy="1079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Cloud 20"/>
          <p:cNvSpPr/>
          <p:nvPr/>
        </p:nvSpPr>
        <p:spPr>
          <a:xfrm>
            <a:off x="2669651" y="2628212"/>
            <a:ext cx="2985885" cy="1030605"/>
          </a:xfrm>
          <a:prstGeom prst="cloud">
            <a:avLst/>
          </a:prstGeom>
          <a:solidFill>
            <a:schemeClr val="bg2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Cloud 21"/>
          <p:cNvSpPr/>
          <p:nvPr/>
        </p:nvSpPr>
        <p:spPr>
          <a:xfrm>
            <a:off x="455709" y="1784937"/>
            <a:ext cx="1889760" cy="1030605"/>
          </a:xfrm>
          <a:prstGeom prst="cloud">
            <a:avLst/>
          </a:prstGeom>
          <a:solidFill>
            <a:schemeClr val="bg2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" descr="https://g.twimg.com/Twitter_logo_blue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455" y="1901787"/>
            <a:ext cx="909170" cy="739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Image result for logo ifttt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4716" y="2553278"/>
            <a:ext cx="2620198" cy="1180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Freeform 24"/>
          <p:cNvSpPr/>
          <p:nvPr/>
        </p:nvSpPr>
        <p:spPr>
          <a:xfrm>
            <a:off x="1735868" y="2391680"/>
            <a:ext cx="2060829" cy="430530"/>
          </a:xfrm>
          <a:custGeom>
            <a:avLst/>
            <a:gdLst>
              <a:gd name="connsiteX0" fmla="*/ 0 w 1264920"/>
              <a:gd name="connsiteY0" fmla="*/ 0 h 320040"/>
              <a:gd name="connsiteX1" fmla="*/ 792480 w 1264920"/>
              <a:gd name="connsiteY1" fmla="*/ 60960 h 320040"/>
              <a:gd name="connsiteX2" fmla="*/ 1264920 w 1264920"/>
              <a:gd name="connsiteY2" fmla="*/ 320040 h 320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64920" h="320040">
                <a:moveTo>
                  <a:pt x="0" y="0"/>
                </a:moveTo>
                <a:cubicBezTo>
                  <a:pt x="290830" y="3810"/>
                  <a:pt x="581660" y="7620"/>
                  <a:pt x="792480" y="60960"/>
                </a:cubicBezTo>
                <a:cubicBezTo>
                  <a:pt x="1003300" y="114300"/>
                  <a:pt x="1264920" y="320040"/>
                  <a:pt x="1264920" y="320040"/>
                </a:cubicBezTo>
              </a:path>
            </a:pathLst>
          </a:custGeom>
          <a:noFill/>
          <a:ln w="38100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33" descr="Related imag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2529" y="6128392"/>
            <a:ext cx="1079505" cy="539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5" descr="Image result for docker container icon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9466" y="5576091"/>
            <a:ext cx="1723828" cy="1341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Oval 29"/>
          <p:cNvSpPr/>
          <p:nvPr/>
        </p:nvSpPr>
        <p:spPr>
          <a:xfrm rot="2159634">
            <a:off x="6257979" y="5792469"/>
            <a:ext cx="1926802" cy="1121742"/>
          </a:xfrm>
          <a:prstGeom prst="ellipse">
            <a:avLst/>
          </a:prstGeom>
          <a:solidFill>
            <a:schemeClr val="accent5">
              <a:lumMod val="60000"/>
              <a:lumOff val="40000"/>
              <a:alpha val="3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6625365" y="5576091"/>
            <a:ext cx="206837" cy="370751"/>
          </a:xfrm>
          <a:prstGeom prst="straightConnector1">
            <a:avLst/>
          </a:prstGeom>
          <a:ln w="28575"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6152925" y="4576038"/>
            <a:ext cx="472440" cy="1000053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3" descr="Related imag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1627" y="6128392"/>
            <a:ext cx="1079505" cy="539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/>
          <p:cNvSpPr txBox="1"/>
          <p:nvPr/>
        </p:nvSpPr>
        <p:spPr>
          <a:xfrm>
            <a:off x="4397967" y="6928232"/>
            <a:ext cx="12538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000" dirty="0" smtClean="0"/>
              <a:t>Workflow</a:t>
            </a:r>
            <a:br>
              <a:rPr lang="nl-NL" sz="2000" dirty="0" smtClean="0"/>
            </a:br>
            <a:r>
              <a:rPr lang="nl-NL" sz="2000" dirty="0" err="1" smtClean="0"/>
              <a:t>Launcher</a:t>
            </a:r>
            <a:endParaRPr lang="en-US" sz="2000" dirty="0" err="1" smtClean="0"/>
          </a:p>
        </p:txBody>
      </p:sp>
      <p:sp>
        <p:nvSpPr>
          <p:cNvPr id="36" name="TextBox 35"/>
          <p:cNvSpPr txBox="1"/>
          <p:nvPr/>
        </p:nvSpPr>
        <p:spPr>
          <a:xfrm>
            <a:off x="6283266" y="6928232"/>
            <a:ext cx="11977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000" dirty="0" smtClean="0"/>
              <a:t>Tweet</a:t>
            </a:r>
          </a:p>
          <a:p>
            <a:r>
              <a:rPr lang="nl-NL" sz="2000" dirty="0" err="1" smtClean="0"/>
              <a:t>Validator</a:t>
            </a:r>
            <a:endParaRPr lang="en-US" sz="2000" dirty="0" err="1" smtClean="0"/>
          </a:p>
        </p:txBody>
      </p:sp>
      <p:pic>
        <p:nvPicPr>
          <p:cNvPr id="37" name="Picture 25" descr="Image result for docker container icon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8790" y="5621019"/>
            <a:ext cx="1723828" cy="1341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Oval 37"/>
          <p:cNvSpPr/>
          <p:nvPr/>
        </p:nvSpPr>
        <p:spPr>
          <a:xfrm rot="2159634">
            <a:off x="7937303" y="5837397"/>
            <a:ext cx="1926802" cy="1121742"/>
          </a:xfrm>
          <a:prstGeom prst="ellipse">
            <a:avLst/>
          </a:prstGeom>
          <a:solidFill>
            <a:schemeClr val="accent5">
              <a:lumMod val="60000"/>
              <a:lumOff val="40000"/>
              <a:alpha val="3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Arrow Connector 38"/>
          <p:cNvCxnSpPr/>
          <p:nvPr/>
        </p:nvCxnSpPr>
        <p:spPr>
          <a:xfrm>
            <a:off x="8304689" y="5621019"/>
            <a:ext cx="206837" cy="370751"/>
          </a:xfrm>
          <a:prstGeom prst="straightConnector1">
            <a:avLst/>
          </a:prstGeom>
          <a:ln w="28575"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7832249" y="4620966"/>
            <a:ext cx="472440" cy="1000053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33" descr="Related imag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0951" y="6173320"/>
            <a:ext cx="1079505" cy="539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Box 41"/>
          <p:cNvSpPr txBox="1"/>
          <p:nvPr/>
        </p:nvSpPr>
        <p:spPr>
          <a:xfrm>
            <a:off x="7962590" y="6928232"/>
            <a:ext cx="114005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000" dirty="0" smtClean="0"/>
              <a:t>Tweet</a:t>
            </a:r>
          </a:p>
          <a:p>
            <a:r>
              <a:rPr lang="nl-NL" sz="2000" dirty="0" err="1" smtClean="0"/>
              <a:t>Enricher</a:t>
            </a:r>
            <a:endParaRPr lang="en-US" sz="2000" dirty="0" err="1" smtClean="0"/>
          </a:p>
        </p:txBody>
      </p:sp>
      <p:pic>
        <p:nvPicPr>
          <p:cNvPr id="43" name="Picture 25" descr="Image result for docker container icon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9330" y="5621240"/>
            <a:ext cx="1723828" cy="1341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Oval 43"/>
          <p:cNvSpPr/>
          <p:nvPr/>
        </p:nvSpPr>
        <p:spPr>
          <a:xfrm rot="2159634">
            <a:off x="9657843" y="5837618"/>
            <a:ext cx="1926802" cy="1121742"/>
          </a:xfrm>
          <a:prstGeom prst="ellipse">
            <a:avLst/>
          </a:prstGeom>
          <a:solidFill>
            <a:schemeClr val="accent5">
              <a:lumMod val="60000"/>
              <a:lumOff val="40000"/>
              <a:alpha val="3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Straight Arrow Connector 44"/>
          <p:cNvCxnSpPr/>
          <p:nvPr/>
        </p:nvCxnSpPr>
        <p:spPr>
          <a:xfrm>
            <a:off x="10025229" y="5621240"/>
            <a:ext cx="206837" cy="370751"/>
          </a:xfrm>
          <a:prstGeom prst="straightConnector1">
            <a:avLst/>
          </a:prstGeom>
          <a:ln w="28575"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9552789" y="4621187"/>
            <a:ext cx="472440" cy="1000053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Picture 33" descr="Related imag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1491" y="6173541"/>
            <a:ext cx="1079505" cy="539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TextBox 47"/>
          <p:cNvSpPr txBox="1"/>
          <p:nvPr/>
        </p:nvSpPr>
        <p:spPr>
          <a:xfrm>
            <a:off x="9683130" y="6928232"/>
            <a:ext cx="8835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000" dirty="0" smtClean="0"/>
              <a:t>Tweet</a:t>
            </a:r>
          </a:p>
          <a:p>
            <a:r>
              <a:rPr lang="nl-NL" sz="2000" dirty="0" smtClean="0"/>
              <a:t>Board</a:t>
            </a:r>
          </a:p>
        </p:txBody>
      </p:sp>
      <p:cxnSp>
        <p:nvCxnSpPr>
          <p:cNvPr id="50" name="Elbow Connector 49"/>
          <p:cNvCxnSpPr>
            <a:endCxn id="20" idx="1"/>
          </p:cNvCxnSpPr>
          <p:nvPr/>
        </p:nvCxnSpPr>
        <p:spPr>
          <a:xfrm rot="16200000" flipH="1">
            <a:off x="1915296" y="7258672"/>
            <a:ext cx="2010422" cy="996158"/>
          </a:xfrm>
          <a:prstGeom prst="bentConnector2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>
            <a:off x="6385270" y="6443417"/>
            <a:ext cx="0" cy="1736575"/>
          </a:xfrm>
          <a:prstGeom prst="straightConnector1">
            <a:avLst/>
          </a:prstGeom>
          <a:ln w="28575"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>
            <a:off x="8106336" y="6443417"/>
            <a:ext cx="0" cy="1736575"/>
          </a:xfrm>
          <a:prstGeom prst="straightConnector1">
            <a:avLst/>
          </a:prstGeom>
          <a:ln w="28575"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>
            <a:off x="9827402" y="6443417"/>
            <a:ext cx="0" cy="1736575"/>
          </a:xfrm>
          <a:prstGeom prst="straightConnector1">
            <a:avLst/>
          </a:prstGeom>
          <a:ln w="28575"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>
            <a:off x="11548468" y="6443417"/>
            <a:ext cx="0" cy="1736575"/>
          </a:xfrm>
          <a:prstGeom prst="straightConnector1">
            <a:avLst/>
          </a:prstGeom>
          <a:ln w="28575"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Cloud 61"/>
          <p:cNvSpPr/>
          <p:nvPr/>
        </p:nvSpPr>
        <p:spPr>
          <a:xfrm>
            <a:off x="6158456" y="1627901"/>
            <a:ext cx="9176794" cy="2517379"/>
          </a:xfrm>
          <a:prstGeom prst="cloud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ounded Rectangle 56"/>
          <p:cNvSpPr/>
          <p:nvPr/>
        </p:nvSpPr>
        <p:spPr>
          <a:xfrm>
            <a:off x="9982561" y="3031594"/>
            <a:ext cx="1988605" cy="828201"/>
          </a:xfrm>
          <a:prstGeom prst="round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2000" dirty="0" smtClean="0">
              <a:solidFill>
                <a:schemeClr val="tx2"/>
              </a:solidFill>
            </a:endParaRPr>
          </a:p>
          <a:p>
            <a:pPr algn="ctr"/>
            <a:r>
              <a:rPr lang="nl-NL" sz="2000" dirty="0" err="1" smtClean="0">
                <a:solidFill>
                  <a:schemeClr val="tx2"/>
                </a:solidFill>
              </a:rPr>
              <a:t>EventHub</a:t>
            </a:r>
            <a:r>
              <a:rPr lang="nl-NL" sz="2000" dirty="0" smtClean="0">
                <a:solidFill>
                  <a:schemeClr val="tx2"/>
                </a:solidFill>
              </a:rPr>
              <a:t> CS</a:t>
            </a:r>
            <a:endParaRPr lang="en-US" sz="2000" dirty="0">
              <a:solidFill>
                <a:schemeClr val="tx2"/>
              </a:solidFill>
            </a:endParaRPr>
          </a:p>
        </p:txBody>
      </p:sp>
      <p:pic>
        <p:nvPicPr>
          <p:cNvPr id="58" name="Picture 2" descr="Image result for logo kafk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4471" y="3009073"/>
            <a:ext cx="862052" cy="453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4" name="Elbow Connector 63"/>
          <p:cNvCxnSpPr>
            <a:stCxn id="19" idx="3"/>
            <a:endCxn id="57" idx="1"/>
          </p:cNvCxnSpPr>
          <p:nvPr/>
        </p:nvCxnSpPr>
        <p:spPr>
          <a:xfrm flipV="1">
            <a:off x="3796697" y="3445695"/>
            <a:ext cx="6185864" cy="2672673"/>
          </a:xfrm>
          <a:prstGeom prst="bentConnector3">
            <a:avLst>
              <a:gd name="adj1" fmla="val 5160"/>
            </a:avLst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ounded Rectangle 67"/>
          <p:cNvSpPr/>
          <p:nvPr/>
        </p:nvSpPr>
        <p:spPr>
          <a:xfrm>
            <a:off x="6742807" y="2053537"/>
            <a:ext cx="2562861" cy="1182101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2000" dirty="0" err="1" smtClean="0">
                <a:solidFill>
                  <a:schemeClr val="tx2"/>
                </a:solidFill>
              </a:rPr>
              <a:t>EventBridge</a:t>
            </a:r>
            <a:endParaRPr lang="nl-NL" sz="2000" dirty="0" smtClean="0">
              <a:solidFill>
                <a:schemeClr val="tx2"/>
              </a:solidFill>
            </a:endParaRPr>
          </a:p>
          <a:p>
            <a:pPr algn="ctr"/>
            <a:r>
              <a:rPr lang="nl-NL" sz="2000" dirty="0" smtClean="0">
                <a:solidFill>
                  <a:schemeClr val="tx2"/>
                </a:solidFill>
              </a:rPr>
              <a:t>App Container CS</a:t>
            </a:r>
          </a:p>
          <a:p>
            <a:pPr algn="ctr"/>
            <a:endParaRPr lang="nl-NL" sz="2000" dirty="0">
              <a:solidFill>
                <a:schemeClr val="tx2"/>
              </a:solidFill>
            </a:endParaRPr>
          </a:p>
          <a:p>
            <a:pPr algn="ctr"/>
            <a:endParaRPr lang="en-US" sz="2000" dirty="0">
              <a:solidFill>
                <a:schemeClr val="tx2"/>
              </a:solidFill>
            </a:endParaRPr>
          </a:p>
        </p:txBody>
      </p:sp>
      <p:pic>
        <p:nvPicPr>
          <p:cNvPr id="70" name="Picture 33" descr="Related ima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9663" y="2300239"/>
            <a:ext cx="2159009" cy="1079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3" name="Elbow Connector 72"/>
          <p:cNvCxnSpPr/>
          <p:nvPr/>
        </p:nvCxnSpPr>
        <p:spPr>
          <a:xfrm flipV="1">
            <a:off x="5379720" y="2593610"/>
            <a:ext cx="1363087" cy="549905"/>
          </a:xfrm>
          <a:prstGeom prst="bentConnector3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Image result for logo virtual box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99307" y="7781285"/>
            <a:ext cx="1279705" cy="1279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25" descr="Image result for docker container icon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7959" y="5747906"/>
            <a:ext cx="1723828" cy="1341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0" name="Straight Arrow Connector 59"/>
          <p:cNvCxnSpPr/>
          <p:nvPr/>
        </p:nvCxnSpPr>
        <p:spPr>
          <a:xfrm>
            <a:off x="11483158" y="5621240"/>
            <a:ext cx="407537" cy="497417"/>
          </a:xfrm>
          <a:prstGeom prst="straightConnector1">
            <a:avLst/>
          </a:prstGeom>
          <a:ln w="28575"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11801888" y="6928232"/>
            <a:ext cx="9268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000" dirty="0" smtClean="0"/>
              <a:t>Cache</a:t>
            </a:r>
            <a:endParaRPr lang="nl-NL" sz="2000" dirty="0" smtClean="0"/>
          </a:p>
        </p:txBody>
      </p:sp>
      <p:pic>
        <p:nvPicPr>
          <p:cNvPr id="51" name="Picture 2" descr="redis-logo"/>
          <p:cNvPicPr>
            <a:picLocks noChangeAspect="1" noChangeArrowheads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96107" y="6149997"/>
            <a:ext cx="758219" cy="640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" name="Oval 62"/>
          <p:cNvSpPr/>
          <p:nvPr/>
        </p:nvSpPr>
        <p:spPr>
          <a:xfrm rot="2159634">
            <a:off x="11261305" y="5792469"/>
            <a:ext cx="1926802" cy="1121742"/>
          </a:xfrm>
          <a:prstGeom prst="ellipse">
            <a:avLst/>
          </a:prstGeom>
          <a:solidFill>
            <a:schemeClr val="accent5">
              <a:lumMod val="60000"/>
              <a:lumOff val="40000"/>
              <a:alpha val="3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6" name="Picture 11"/>
          <p:cNvPicPr>
            <a:picLocks noChangeAspect="1" noChangeArrowheads="1"/>
          </p:cNvPicPr>
          <p:nvPr/>
        </p:nvPicPr>
        <p:blipFill rotWithShape="1"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646"/>
          <a:stretch/>
        </p:blipFill>
        <p:spPr bwMode="auto">
          <a:xfrm>
            <a:off x="15348700" y="3859795"/>
            <a:ext cx="1671799" cy="10947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7" name="Picture 25" descr="Image result for docker container icon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7802" y="5789785"/>
            <a:ext cx="1723828" cy="1341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9" name="Straight Arrow Connector 68"/>
          <p:cNvCxnSpPr/>
          <p:nvPr/>
        </p:nvCxnSpPr>
        <p:spPr>
          <a:xfrm>
            <a:off x="13333701" y="5789785"/>
            <a:ext cx="206837" cy="370751"/>
          </a:xfrm>
          <a:prstGeom prst="straightConnector1">
            <a:avLst/>
          </a:prstGeom>
          <a:ln w="28575"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13253611" y="6970111"/>
            <a:ext cx="12378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sz="2000" dirty="0" smtClean="0"/>
              <a:t>Cache</a:t>
            </a:r>
            <a:br>
              <a:rPr lang="nl-NL" sz="2000" dirty="0" smtClean="0"/>
            </a:br>
            <a:r>
              <a:rPr lang="nl-NL" sz="2000" dirty="0" err="1" smtClean="0"/>
              <a:t>Inspector</a:t>
            </a:r>
            <a:endParaRPr lang="nl-NL" sz="2000" dirty="0" smtClean="0"/>
          </a:p>
        </p:txBody>
      </p:sp>
      <p:sp>
        <p:nvSpPr>
          <p:cNvPr id="74" name="Oval 73"/>
          <p:cNvSpPr/>
          <p:nvPr/>
        </p:nvSpPr>
        <p:spPr>
          <a:xfrm rot="2159634">
            <a:off x="12911148" y="5834348"/>
            <a:ext cx="1926802" cy="1121742"/>
          </a:xfrm>
          <a:prstGeom prst="ellipse">
            <a:avLst/>
          </a:prstGeom>
          <a:solidFill>
            <a:schemeClr val="accent5">
              <a:lumMod val="60000"/>
              <a:lumOff val="40000"/>
              <a:alpha val="3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5" name="Straight Arrow Connector 74"/>
          <p:cNvCxnSpPr/>
          <p:nvPr/>
        </p:nvCxnSpPr>
        <p:spPr>
          <a:xfrm>
            <a:off x="12815740" y="4747853"/>
            <a:ext cx="472440" cy="1000053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7" name="Picture 25" descr="Image result for docker container icon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83242" y="5789785"/>
            <a:ext cx="1723828" cy="1341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8" name="Straight Arrow Connector 77"/>
          <p:cNvCxnSpPr/>
          <p:nvPr/>
        </p:nvCxnSpPr>
        <p:spPr>
          <a:xfrm>
            <a:off x="14949141" y="5789785"/>
            <a:ext cx="206837" cy="370751"/>
          </a:xfrm>
          <a:prstGeom prst="straightConnector1">
            <a:avLst/>
          </a:prstGeom>
          <a:ln w="28575"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/>
          <p:cNvSpPr txBox="1"/>
          <p:nvPr/>
        </p:nvSpPr>
        <p:spPr>
          <a:xfrm>
            <a:off x="14869051" y="6970111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000" dirty="0" err="1" smtClean="0"/>
              <a:t>LogMonitor</a:t>
            </a:r>
            <a:endParaRPr lang="nl-NL" sz="2000" dirty="0" smtClean="0"/>
          </a:p>
        </p:txBody>
      </p:sp>
      <p:sp>
        <p:nvSpPr>
          <p:cNvPr id="80" name="Oval 79"/>
          <p:cNvSpPr/>
          <p:nvPr/>
        </p:nvSpPr>
        <p:spPr>
          <a:xfrm rot="2159634">
            <a:off x="14526588" y="5834348"/>
            <a:ext cx="1926802" cy="1121742"/>
          </a:xfrm>
          <a:prstGeom prst="ellipse">
            <a:avLst/>
          </a:prstGeom>
          <a:solidFill>
            <a:schemeClr val="accent5">
              <a:lumMod val="60000"/>
              <a:lumOff val="40000"/>
              <a:alpha val="3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1" name="Straight Arrow Connector 80"/>
          <p:cNvCxnSpPr/>
          <p:nvPr/>
        </p:nvCxnSpPr>
        <p:spPr>
          <a:xfrm>
            <a:off x="14431180" y="4747853"/>
            <a:ext cx="472440" cy="1000053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reeform 10"/>
          <p:cNvSpPr/>
          <p:nvPr/>
        </p:nvSpPr>
        <p:spPr>
          <a:xfrm>
            <a:off x="11506200" y="5211314"/>
            <a:ext cx="1813560" cy="1006606"/>
          </a:xfrm>
          <a:custGeom>
            <a:avLst/>
            <a:gdLst>
              <a:gd name="connsiteX0" fmla="*/ 1813560 w 1813560"/>
              <a:gd name="connsiteY0" fmla="*/ 1006606 h 1006606"/>
              <a:gd name="connsiteX1" fmla="*/ 899160 w 1813560"/>
              <a:gd name="connsiteY1" fmla="*/ 31246 h 1006606"/>
              <a:gd name="connsiteX2" fmla="*/ 0 w 1813560"/>
              <a:gd name="connsiteY2" fmla="*/ 336046 h 1006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13560" h="1006606">
                <a:moveTo>
                  <a:pt x="1813560" y="1006606"/>
                </a:moveTo>
                <a:cubicBezTo>
                  <a:pt x="1507490" y="574806"/>
                  <a:pt x="1201420" y="143006"/>
                  <a:pt x="899160" y="31246"/>
                </a:cubicBezTo>
                <a:cubicBezTo>
                  <a:pt x="596900" y="-80514"/>
                  <a:pt x="298450" y="127766"/>
                  <a:pt x="0" y="336046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2" name="Straight Arrow Connector 81"/>
          <p:cNvCxnSpPr/>
          <p:nvPr/>
        </p:nvCxnSpPr>
        <p:spPr>
          <a:xfrm>
            <a:off x="15068857" y="6546911"/>
            <a:ext cx="0" cy="1736575"/>
          </a:xfrm>
          <a:prstGeom prst="straightConnector1">
            <a:avLst/>
          </a:prstGeom>
          <a:ln w="28575"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3" name="Picture 33" descr="Related imag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55978" y="6354690"/>
            <a:ext cx="1079505" cy="539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4" name="Picture 33" descr="Related imag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37119" y="6353340"/>
            <a:ext cx="1079505" cy="539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2618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10" grpId="0" animBg="1"/>
      <p:bldP spid="8" grpId="0" animBg="1"/>
      <p:bldP spid="19" grpId="0" animBg="1"/>
      <p:bldP spid="30" grpId="0" animBg="1"/>
      <p:bldP spid="34" grpId="0"/>
      <p:bldP spid="36" grpId="0"/>
      <p:bldP spid="38" grpId="0" animBg="1"/>
      <p:bldP spid="42" grpId="0"/>
      <p:bldP spid="44" grpId="0" animBg="1"/>
      <p:bldP spid="48" grpId="0"/>
      <p:bldP spid="62" grpId="0" animBg="1"/>
      <p:bldP spid="57" grpId="0" animBg="1"/>
      <p:bldP spid="68" grpId="0" animBg="1"/>
      <p:bldP spid="65" grpId="0"/>
      <p:bldP spid="63" grpId="0" animBg="1"/>
      <p:bldP spid="71" grpId="0"/>
      <p:bldP spid="74" grpId="0" animBg="1"/>
      <p:bldP spid="79" grpId="0"/>
      <p:bldP spid="80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3418586" y="8156560"/>
            <a:ext cx="10632694" cy="1210803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Event Bus</a:t>
            </a:r>
            <a:endParaRPr lang="en-US" dirty="0"/>
          </a:p>
        </p:txBody>
      </p:sp>
      <p:sp>
        <p:nvSpPr>
          <p:cNvPr id="10" name="Cube 9"/>
          <p:cNvSpPr/>
          <p:nvPr/>
        </p:nvSpPr>
        <p:spPr>
          <a:xfrm>
            <a:off x="6979919" y="4763448"/>
            <a:ext cx="9524443" cy="3017837"/>
          </a:xfrm>
          <a:prstGeom prst="cube">
            <a:avLst/>
          </a:prstGeom>
          <a:gradFill>
            <a:gsLst>
              <a:gs pos="0">
                <a:schemeClr val="accent5">
                  <a:lumMod val="110000"/>
                  <a:satMod val="105000"/>
                  <a:tint val="67000"/>
                  <a:alpha val="64000"/>
                </a:schemeClr>
              </a:gs>
              <a:gs pos="50000">
                <a:schemeClr val="accent5">
                  <a:lumMod val="105000"/>
                  <a:satMod val="103000"/>
                  <a:tint val="73000"/>
                  <a:alpha val="56000"/>
                </a:schemeClr>
              </a:gs>
              <a:gs pos="100000">
                <a:schemeClr val="accent5">
                  <a:lumMod val="105000"/>
                  <a:satMod val="109000"/>
                  <a:tint val="81000"/>
                  <a:alpha val="41000"/>
                </a:schemeClr>
              </a:gs>
            </a:gsLst>
          </a:gra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Logging</a:t>
            </a:r>
            <a:r>
              <a:rPr lang="nl-NL" dirty="0"/>
              <a:t> in </a:t>
            </a:r>
            <a:r>
              <a:rPr lang="nl-NL" dirty="0" err="1"/>
              <a:t>the</a:t>
            </a:r>
            <a:r>
              <a:rPr lang="nl-NL" dirty="0"/>
              <a:t> Microservice Platform</a:t>
            </a:r>
            <a:endParaRPr lang="en-US" dirty="0"/>
          </a:p>
        </p:txBody>
      </p:sp>
      <p:pic>
        <p:nvPicPr>
          <p:cNvPr id="3" name="Picture 25" descr="Image result for docker container icon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7254" y="5552659"/>
            <a:ext cx="1723828" cy="1341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Oval 7"/>
          <p:cNvSpPr/>
          <p:nvPr/>
        </p:nvSpPr>
        <p:spPr>
          <a:xfrm rot="2159634">
            <a:off x="7135767" y="5769037"/>
            <a:ext cx="1926802" cy="1121742"/>
          </a:xfrm>
          <a:prstGeom prst="ellipse">
            <a:avLst/>
          </a:prstGeom>
          <a:solidFill>
            <a:schemeClr val="accent5">
              <a:lumMod val="60000"/>
              <a:lumOff val="40000"/>
              <a:alpha val="3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1"/>
          <p:cNvPicPr>
            <a:picLocks noChangeAspect="1" noChangeArrowheads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646"/>
          <a:stretch/>
        </p:blipFill>
        <p:spPr bwMode="auto">
          <a:xfrm>
            <a:off x="15973944" y="3792515"/>
            <a:ext cx="1671799" cy="10947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2" descr="Image result for logo kafk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48352" y="8156560"/>
            <a:ext cx="2355053" cy="1237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/>
          <p:cNvSpPr/>
          <p:nvPr/>
        </p:nvSpPr>
        <p:spPr>
          <a:xfrm>
            <a:off x="1048160" y="5485195"/>
            <a:ext cx="2748537" cy="126634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 err="1" smtClean="0"/>
              <a:t>EventBridge</a:t>
            </a:r>
            <a:endParaRPr lang="nl-NL" dirty="0" smtClean="0"/>
          </a:p>
          <a:p>
            <a:pPr algn="ctr"/>
            <a:endParaRPr lang="en-US" dirty="0"/>
          </a:p>
        </p:txBody>
      </p:sp>
      <p:pic>
        <p:nvPicPr>
          <p:cNvPr id="17" name="Picture 33" descr="Related imag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0589" y="5866301"/>
            <a:ext cx="2159009" cy="1079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Cloud 20"/>
          <p:cNvSpPr/>
          <p:nvPr/>
        </p:nvSpPr>
        <p:spPr>
          <a:xfrm>
            <a:off x="2669651" y="2628212"/>
            <a:ext cx="2985885" cy="1030605"/>
          </a:xfrm>
          <a:prstGeom prst="cloud">
            <a:avLst/>
          </a:prstGeom>
          <a:solidFill>
            <a:schemeClr val="bg2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Cloud 21"/>
          <p:cNvSpPr/>
          <p:nvPr/>
        </p:nvSpPr>
        <p:spPr>
          <a:xfrm>
            <a:off x="455709" y="1784937"/>
            <a:ext cx="1889760" cy="1030605"/>
          </a:xfrm>
          <a:prstGeom prst="cloud">
            <a:avLst/>
          </a:prstGeom>
          <a:solidFill>
            <a:schemeClr val="bg2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" descr="https://g.twimg.com/Twitter_logo_blue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455" y="1901787"/>
            <a:ext cx="909170" cy="739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Image result for logo ifttt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4716" y="2553278"/>
            <a:ext cx="2620198" cy="1180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Freeform 24"/>
          <p:cNvSpPr/>
          <p:nvPr/>
        </p:nvSpPr>
        <p:spPr>
          <a:xfrm>
            <a:off x="1735868" y="2391680"/>
            <a:ext cx="2060829" cy="430530"/>
          </a:xfrm>
          <a:custGeom>
            <a:avLst/>
            <a:gdLst>
              <a:gd name="connsiteX0" fmla="*/ 0 w 1264920"/>
              <a:gd name="connsiteY0" fmla="*/ 0 h 320040"/>
              <a:gd name="connsiteX1" fmla="*/ 792480 w 1264920"/>
              <a:gd name="connsiteY1" fmla="*/ 60960 h 320040"/>
              <a:gd name="connsiteX2" fmla="*/ 1264920 w 1264920"/>
              <a:gd name="connsiteY2" fmla="*/ 320040 h 320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64920" h="320040">
                <a:moveTo>
                  <a:pt x="0" y="0"/>
                </a:moveTo>
                <a:cubicBezTo>
                  <a:pt x="290830" y="3810"/>
                  <a:pt x="581660" y="7620"/>
                  <a:pt x="792480" y="60960"/>
                </a:cubicBezTo>
                <a:cubicBezTo>
                  <a:pt x="1003300" y="114300"/>
                  <a:pt x="1264920" y="320040"/>
                  <a:pt x="1264920" y="320040"/>
                </a:cubicBezTo>
              </a:path>
            </a:pathLst>
          </a:custGeom>
          <a:noFill/>
          <a:ln w="38100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33" descr="Related imag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9415" y="6104960"/>
            <a:ext cx="1079505" cy="539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5" descr="Image result for docker container icon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6352" y="5552659"/>
            <a:ext cx="1723828" cy="1341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Oval 29"/>
          <p:cNvSpPr/>
          <p:nvPr/>
        </p:nvSpPr>
        <p:spPr>
          <a:xfrm rot="2159634">
            <a:off x="8834865" y="5769037"/>
            <a:ext cx="1926802" cy="1121742"/>
          </a:xfrm>
          <a:prstGeom prst="ellipse">
            <a:avLst/>
          </a:prstGeom>
          <a:solidFill>
            <a:schemeClr val="accent5">
              <a:lumMod val="60000"/>
              <a:lumOff val="40000"/>
              <a:alpha val="3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9202251" y="5552659"/>
            <a:ext cx="206837" cy="370751"/>
          </a:xfrm>
          <a:prstGeom prst="straightConnector1">
            <a:avLst/>
          </a:prstGeom>
          <a:ln w="28575"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8729811" y="4552606"/>
            <a:ext cx="472440" cy="1000053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3" descr="Related imag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8513" y="6104960"/>
            <a:ext cx="1079505" cy="539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/>
          <p:cNvSpPr txBox="1"/>
          <p:nvPr/>
        </p:nvSpPr>
        <p:spPr>
          <a:xfrm>
            <a:off x="6974853" y="6904800"/>
            <a:ext cx="12538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000" dirty="0" smtClean="0"/>
              <a:t>Workflow</a:t>
            </a:r>
            <a:br>
              <a:rPr lang="nl-NL" sz="2000" dirty="0" smtClean="0"/>
            </a:br>
            <a:r>
              <a:rPr lang="nl-NL" sz="2000" dirty="0" err="1" smtClean="0"/>
              <a:t>Launcher</a:t>
            </a:r>
            <a:endParaRPr lang="en-US" sz="2000" dirty="0" err="1" smtClean="0"/>
          </a:p>
        </p:txBody>
      </p:sp>
      <p:sp>
        <p:nvSpPr>
          <p:cNvPr id="36" name="TextBox 35"/>
          <p:cNvSpPr txBox="1"/>
          <p:nvPr/>
        </p:nvSpPr>
        <p:spPr>
          <a:xfrm>
            <a:off x="8860152" y="6904800"/>
            <a:ext cx="11977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000" dirty="0" smtClean="0"/>
              <a:t>Tweet</a:t>
            </a:r>
          </a:p>
          <a:p>
            <a:r>
              <a:rPr lang="nl-NL" sz="2000" dirty="0" err="1" smtClean="0"/>
              <a:t>Validator</a:t>
            </a:r>
            <a:endParaRPr lang="en-US" sz="2000" dirty="0" err="1" smtClean="0"/>
          </a:p>
        </p:txBody>
      </p:sp>
      <p:pic>
        <p:nvPicPr>
          <p:cNvPr id="37" name="Picture 25" descr="Image result for docker container icon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5676" y="5597587"/>
            <a:ext cx="1723828" cy="1341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Oval 37"/>
          <p:cNvSpPr/>
          <p:nvPr/>
        </p:nvSpPr>
        <p:spPr>
          <a:xfrm rot="2159634">
            <a:off x="10514189" y="5813965"/>
            <a:ext cx="1926802" cy="1121742"/>
          </a:xfrm>
          <a:prstGeom prst="ellipse">
            <a:avLst/>
          </a:prstGeom>
          <a:solidFill>
            <a:schemeClr val="accent5">
              <a:lumMod val="60000"/>
              <a:lumOff val="40000"/>
              <a:alpha val="3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Arrow Connector 38"/>
          <p:cNvCxnSpPr/>
          <p:nvPr/>
        </p:nvCxnSpPr>
        <p:spPr>
          <a:xfrm>
            <a:off x="10881575" y="5597587"/>
            <a:ext cx="206837" cy="370751"/>
          </a:xfrm>
          <a:prstGeom prst="straightConnector1">
            <a:avLst/>
          </a:prstGeom>
          <a:ln w="28575"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10409135" y="4597534"/>
            <a:ext cx="472440" cy="1000053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33" descr="Related imag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7837" y="6149888"/>
            <a:ext cx="1079505" cy="539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Box 41"/>
          <p:cNvSpPr txBox="1"/>
          <p:nvPr/>
        </p:nvSpPr>
        <p:spPr>
          <a:xfrm>
            <a:off x="10539476" y="6904800"/>
            <a:ext cx="114005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000" dirty="0" smtClean="0"/>
              <a:t>Tweet</a:t>
            </a:r>
          </a:p>
          <a:p>
            <a:r>
              <a:rPr lang="nl-NL" sz="2000" dirty="0" err="1" smtClean="0"/>
              <a:t>Enricher</a:t>
            </a:r>
            <a:endParaRPr lang="en-US" sz="2000" dirty="0" err="1" smtClean="0"/>
          </a:p>
        </p:txBody>
      </p:sp>
      <p:pic>
        <p:nvPicPr>
          <p:cNvPr id="43" name="Picture 25" descr="Image result for docker container icon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36216" y="5597808"/>
            <a:ext cx="1723828" cy="1341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Oval 43"/>
          <p:cNvSpPr/>
          <p:nvPr/>
        </p:nvSpPr>
        <p:spPr>
          <a:xfrm rot="2159634">
            <a:off x="12234729" y="5814186"/>
            <a:ext cx="1926802" cy="1121742"/>
          </a:xfrm>
          <a:prstGeom prst="ellipse">
            <a:avLst/>
          </a:prstGeom>
          <a:solidFill>
            <a:schemeClr val="accent5">
              <a:lumMod val="60000"/>
              <a:lumOff val="40000"/>
              <a:alpha val="3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Straight Arrow Connector 44"/>
          <p:cNvCxnSpPr/>
          <p:nvPr/>
        </p:nvCxnSpPr>
        <p:spPr>
          <a:xfrm>
            <a:off x="12602115" y="5597808"/>
            <a:ext cx="206837" cy="370751"/>
          </a:xfrm>
          <a:prstGeom prst="straightConnector1">
            <a:avLst/>
          </a:prstGeom>
          <a:ln w="28575"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12129675" y="4597755"/>
            <a:ext cx="472440" cy="1000053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Picture 33" descr="Related imag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58377" y="6150109"/>
            <a:ext cx="1079505" cy="539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TextBox 47"/>
          <p:cNvSpPr txBox="1"/>
          <p:nvPr/>
        </p:nvSpPr>
        <p:spPr>
          <a:xfrm>
            <a:off x="12260016" y="6904800"/>
            <a:ext cx="8835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000" dirty="0" smtClean="0"/>
              <a:t>Tweet</a:t>
            </a:r>
          </a:p>
          <a:p>
            <a:r>
              <a:rPr lang="nl-NL" sz="2000" dirty="0" smtClean="0"/>
              <a:t>Board</a:t>
            </a:r>
          </a:p>
        </p:txBody>
      </p:sp>
      <p:cxnSp>
        <p:nvCxnSpPr>
          <p:cNvPr id="50" name="Elbow Connector 49"/>
          <p:cNvCxnSpPr>
            <a:endCxn id="20" idx="1"/>
          </p:cNvCxnSpPr>
          <p:nvPr/>
        </p:nvCxnSpPr>
        <p:spPr>
          <a:xfrm rot="16200000" flipH="1">
            <a:off x="1915297" y="7258672"/>
            <a:ext cx="2010421" cy="996158"/>
          </a:xfrm>
          <a:prstGeom prst="bentConnector2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>
            <a:off x="8099168" y="6419985"/>
            <a:ext cx="0" cy="1736575"/>
          </a:xfrm>
          <a:prstGeom prst="straightConnector1">
            <a:avLst/>
          </a:prstGeom>
          <a:ln w="28575"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>
            <a:off x="9820234" y="6419985"/>
            <a:ext cx="0" cy="1736575"/>
          </a:xfrm>
          <a:prstGeom prst="straightConnector1">
            <a:avLst/>
          </a:prstGeom>
          <a:ln w="28575"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>
            <a:off x="11541300" y="6419985"/>
            <a:ext cx="0" cy="1736575"/>
          </a:xfrm>
          <a:prstGeom prst="straightConnector1">
            <a:avLst/>
          </a:prstGeom>
          <a:ln w="28575"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>
            <a:off x="13262366" y="6419985"/>
            <a:ext cx="0" cy="1736575"/>
          </a:xfrm>
          <a:prstGeom prst="straightConnector1">
            <a:avLst/>
          </a:prstGeom>
          <a:ln w="28575"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Cloud 61"/>
          <p:cNvSpPr/>
          <p:nvPr/>
        </p:nvSpPr>
        <p:spPr>
          <a:xfrm>
            <a:off x="6158456" y="1627901"/>
            <a:ext cx="11010210" cy="2517379"/>
          </a:xfrm>
          <a:prstGeom prst="cloud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ounded Rectangle 56"/>
          <p:cNvSpPr/>
          <p:nvPr/>
        </p:nvSpPr>
        <p:spPr>
          <a:xfrm>
            <a:off x="9982561" y="3031594"/>
            <a:ext cx="1988605" cy="828201"/>
          </a:xfrm>
          <a:prstGeom prst="round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2000" dirty="0" smtClean="0">
              <a:solidFill>
                <a:schemeClr val="tx2"/>
              </a:solidFill>
            </a:endParaRPr>
          </a:p>
          <a:p>
            <a:pPr algn="ctr"/>
            <a:r>
              <a:rPr lang="nl-NL" sz="2000" dirty="0" err="1" smtClean="0">
                <a:solidFill>
                  <a:schemeClr val="tx2"/>
                </a:solidFill>
              </a:rPr>
              <a:t>EventHub</a:t>
            </a:r>
            <a:r>
              <a:rPr lang="nl-NL" sz="2000" dirty="0" smtClean="0">
                <a:solidFill>
                  <a:schemeClr val="tx2"/>
                </a:solidFill>
              </a:rPr>
              <a:t> CS</a:t>
            </a:r>
            <a:endParaRPr lang="en-US" sz="2000" dirty="0">
              <a:solidFill>
                <a:schemeClr val="tx2"/>
              </a:solidFill>
            </a:endParaRPr>
          </a:p>
        </p:txBody>
      </p:sp>
      <p:pic>
        <p:nvPicPr>
          <p:cNvPr id="58" name="Picture 2" descr="Image result for logo kafk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4471" y="3009073"/>
            <a:ext cx="862052" cy="453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4" name="Elbow Connector 63"/>
          <p:cNvCxnSpPr>
            <a:stCxn id="19" idx="3"/>
            <a:endCxn id="57" idx="1"/>
          </p:cNvCxnSpPr>
          <p:nvPr/>
        </p:nvCxnSpPr>
        <p:spPr>
          <a:xfrm flipV="1">
            <a:off x="3796697" y="3445695"/>
            <a:ext cx="6185864" cy="2672673"/>
          </a:xfrm>
          <a:prstGeom prst="bentConnector3">
            <a:avLst>
              <a:gd name="adj1" fmla="val 40638"/>
            </a:avLst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ounded Rectangle 67"/>
          <p:cNvSpPr/>
          <p:nvPr/>
        </p:nvSpPr>
        <p:spPr>
          <a:xfrm>
            <a:off x="6742807" y="2053537"/>
            <a:ext cx="2562861" cy="1182101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2000" dirty="0" err="1" smtClean="0">
                <a:solidFill>
                  <a:schemeClr val="tx2"/>
                </a:solidFill>
              </a:rPr>
              <a:t>EventBridge</a:t>
            </a:r>
            <a:endParaRPr lang="nl-NL" sz="2000" dirty="0" smtClean="0">
              <a:solidFill>
                <a:schemeClr val="tx2"/>
              </a:solidFill>
            </a:endParaRPr>
          </a:p>
          <a:p>
            <a:pPr algn="ctr"/>
            <a:r>
              <a:rPr lang="nl-NL" sz="2000" dirty="0" smtClean="0">
                <a:solidFill>
                  <a:schemeClr val="tx2"/>
                </a:solidFill>
              </a:rPr>
              <a:t>App Container CS</a:t>
            </a:r>
          </a:p>
          <a:p>
            <a:pPr algn="ctr"/>
            <a:endParaRPr lang="nl-NL" sz="2000" dirty="0">
              <a:solidFill>
                <a:schemeClr val="tx2"/>
              </a:solidFill>
            </a:endParaRPr>
          </a:p>
          <a:p>
            <a:pPr algn="ctr"/>
            <a:endParaRPr lang="en-US" sz="2000" dirty="0">
              <a:solidFill>
                <a:schemeClr val="tx2"/>
              </a:solidFill>
            </a:endParaRPr>
          </a:p>
        </p:txBody>
      </p:sp>
      <p:pic>
        <p:nvPicPr>
          <p:cNvPr id="70" name="Picture 33" descr="Related imag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9663" y="2300239"/>
            <a:ext cx="2159009" cy="1079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3" name="Elbow Connector 72"/>
          <p:cNvCxnSpPr/>
          <p:nvPr/>
        </p:nvCxnSpPr>
        <p:spPr>
          <a:xfrm flipV="1">
            <a:off x="5379720" y="2593610"/>
            <a:ext cx="1363087" cy="549905"/>
          </a:xfrm>
          <a:prstGeom prst="bentConnector3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Picture 25" descr="Image result for docker container icon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94845" y="5724474"/>
            <a:ext cx="1723828" cy="1341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0" name="Straight Arrow Connector 59"/>
          <p:cNvCxnSpPr/>
          <p:nvPr/>
        </p:nvCxnSpPr>
        <p:spPr>
          <a:xfrm>
            <a:off x="14260744" y="5724474"/>
            <a:ext cx="206837" cy="370751"/>
          </a:xfrm>
          <a:prstGeom prst="straightConnector1">
            <a:avLst/>
          </a:prstGeom>
          <a:ln w="28575"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14378774" y="6904800"/>
            <a:ext cx="9268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000" dirty="0" smtClean="0"/>
              <a:t>Cache</a:t>
            </a:r>
            <a:endParaRPr lang="nl-NL" sz="2000" dirty="0" smtClean="0"/>
          </a:p>
        </p:txBody>
      </p:sp>
      <p:pic>
        <p:nvPicPr>
          <p:cNvPr id="51" name="Picture 2" descr="redis-logo"/>
          <p:cNvPicPr>
            <a:picLocks noChangeAspect="1" noChangeArrowheads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2993" y="6126565"/>
            <a:ext cx="758219" cy="640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" name="Oval 62"/>
          <p:cNvSpPr/>
          <p:nvPr/>
        </p:nvSpPr>
        <p:spPr>
          <a:xfrm rot="2159634">
            <a:off x="13838191" y="5769037"/>
            <a:ext cx="1926802" cy="1121742"/>
          </a:xfrm>
          <a:prstGeom prst="ellipse">
            <a:avLst/>
          </a:prstGeom>
          <a:solidFill>
            <a:schemeClr val="accent5">
              <a:lumMod val="60000"/>
              <a:lumOff val="40000"/>
              <a:alpha val="3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ounded Rectangle 55"/>
          <p:cNvSpPr/>
          <p:nvPr/>
        </p:nvSpPr>
        <p:spPr>
          <a:xfrm>
            <a:off x="14444382" y="1534494"/>
            <a:ext cx="2548218" cy="1018784"/>
          </a:xfrm>
          <a:prstGeom prst="round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2000" dirty="0" smtClean="0">
                <a:solidFill>
                  <a:schemeClr val="tx2"/>
                </a:solidFill>
              </a:rPr>
              <a:t>Log Analytics</a:t>
            </a:r>
          </a:p>
          <a:p>
            <a:pPr algn="ctr"/>
            <a:r>
              <a:rPr lang="nl-NL" sz="2000" dirty="0" smtClean="0">
                <a:solidFill>
                  <a:schemeClr val="tx2"/>
                </a:solidFill>
              </a:rPr>
              <a:t>Oracle Management Cloud</a:t>
            </a:r>
            <a:endParaRPr lang="en-US" sz="2000" dirty="0">
              <a:solidFill>
                <a:schemeClr val="tx2"/>
              </a:solidFill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14859000" y="7909559"/>
            <a:ext cx="2301240" cy="114586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Logger</a:t>
            </a:r>
          </a:p>
          <a:p>
            <a:pPr algn="ctr"/>
            <a:endParaRPr lang="en-US" dirty="0"/>
          </a:p>
        </p:txBody>
      </p:sp>
      <p:pic>
        <p:nvPicPr>
          <p:cNvPr id="66" name="Picture 33" descr="Related imag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76332" y="8134342"/>
            <a:ext cx="2159009" cy="1079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7" name="Elbow Connector 66"/>
          <p:cNvCxnSpPr>
            <a:endCxn id="61" idx="1"/>
          </p:cNvCxnSpPr>
          <p:nvPr/>
        </p:nvCxnSpPr>
        <p:spPr>
          <a:xfrm flipV="1">
            <a:off x="14051280" y="8482492"/>
            <a:ext cx="807720" cy="279470"/>
          </a:xfrm>
          <a:prstGeom prst="bentConnector3">
            <a:avLst/>
          </a:prstGeom>
          <a:ln w="28575">
            <a:solidFill>
              <a:schemeClr val="accent6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Elbow Connector 68"/>
          <p:cNvCxnSpPr>
            <a:stCxn id="61" idx="0"/>
            <a:endCxn id="56" idx="2"/>
          </p:cNvCxnSpPr>
          <p:nvPr/>
        </p:nvCxnSpPr>
        <p:spPr>
          <a:xfrm rot="16200000" flipV="1">
            <a:off x="13185916" y="5085854"/>
            <a:ext cx="5356281" cy="291129"/>
          </a:xfrm>
          <a:prstGeom prst="bentConnector3">
            <a:avLst/>
          </a:prstGeom>
          <a:ln w="28575">
            <a:solidFill>
              <a:schemeClr val="accent6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" name="Picture 2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59000" y="555052"/>
            <a:ext cx="2309666" cy="10728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473150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10" grpId="0" animBg="1"/>
      <p:bldP spid="8" grpId="0" animBg="1"/>
      <p:bldP spid="19" grpId="0" animBg="1"/>
      <p:bldP spid="30" grpId="0" animBg="1"/>
      <p:bldP spid="34" grpId="0"/>
      <p:bldP spid="36" grpId="0"/>
      <p:bldP spid="38" grpId="0" animBg="1"/>
      <p:bldP spid="42" grpId="0"/>
      <p:bldP spid="44" grpId="0" animBg="1"/>
      <p:bldP spid="48" grpId="0"/>
      <p:bldP spid="62" grpId="0" animBg="1"/>
      <p:bldP spid="57" grpId="0" animBg="1"/>
      <p:bldP spid="68" grpId="0" animBg="1"/>
      <p:bldP spid="65" grpId="0"/>
      <p:bldP spid="63" grpId="0" animBg="1"/>
      <p:bldP spid="56" grpId="0" animBg="1"/>
      <p:bldP spid="61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7770" y="843460"/>
            <a:ext cx="15664310" cy="1346288"/>
          </a:xfrm>
        </p:spPr>
        <p:txBody>
          <a:bodyPr/>
          <a:lstStyle/>
          <a:p>
            <a:r>
              <a:rPr lang="nl-NL" dirty="0" smtClean="0"/>
              <a:t>Demo Oracle Management Cloud Log Analytics System </a:t>
            </a:r>
            <a:r>
              <a:rPr lang="nl-NL" dirty="0"/>
              <a:t>events – </a:t>
            </a:r>
            <a:r>
              <a:rPr lang="nl-NL" dirty="0" err="1"/>
              <a:t>metrics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logging</a:t>
            </a:r>
            <a:endParaRPr 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8069" y="2606040"/>
            <a:ext cx="12412375" cy="58677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559300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Main</a:t>
            </a:r>
            <a:r>
              <a:rPr lang="nl-NL" dirty="0" smtClean="0"/>
              <a:t> </a:t>
            </a:r>
            <a:r>
              <a:rPr lang="nl-NL" dirty="0" err="1" smtClean="0"/>
              <a:t>technical</a:t>
            </a:r>
            <a:r>
              <a:rPr lang="nl-NL" dirty="0" smtClean="0"/>
              <a:t> </a:t>
            </a:r>
            <a:r>
              <a:rPr lang="nl-NL" dirty="0" err="1" smtClean="0"/>
              <a:t>challenges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17701" y="2603500"/>
            <a:ext cx="12632931" cy="6129020"/>
          </a:xfrm>
        </p:spPr>
        <p:txBody>
          <a:bodyPr>
            <a:normAutofit fontScale="92500" lnSpcReduction="10000"/>
          </a:bodyPr>
          <a:lstStyle/>
          <a:p>
            <a:r>
              <a:rPr lang="nl-NL" dirty="0" err="1" smtClean="0"/>
              <a:t>Dockerize</a:t>
            </a:r>
            <a:r>
              <a:rPr lang="nl-NL" dirty="0" smtClean="0"/>
              <a:t> </a:t>
            </a:r>
            <a:r>
              <a:rPr lang="nl-NL" dirty="0" err="1" smtClean="0"/>
              <a:t>NodeJS</a:t>
            </a:r>
            <a:r>
              <a:rPr lang="nl-NL" dirty="0" smtClean="0"/>
              <a:t> </a:t>
            </a:r>
            <a:r>
              <a:rPr lang="nl-NL" dirty="0" err="1" smtClean="0"/>
              <a:t>applications</a:t>
            </a:r>
            <a:endParaRPr lang="nl-NL" dirty="0" smtClean="0"/>
          </a:p>
          <a:p>
            <a:r>
              <a:rPr lang="nl-NL" dirty="0" smtClean="0"/>
              <a:t>Run Docker container images in </a:t>
            </a:r>
            <a:r>
              <a:rPr lang="nl-NL" dirty="0" err="1" smtClean="0"/>
              <a:t>Kubernetes</a:t>
            </a:r>
            <a:r>
              <a:rPr lang="nl-NL" dirty="0" smtClean="0"/>
              <a:t> cluster</a:t>
            </a:r>
          </a:p>
          <a:p>
            <a:pPr lvl="1"/>
            <a:r>
              <a:rPr lang="nl-NL" dirty="0" smtClean="0"/>
              <a:t>Pass environment variables </a:t>
            </a:r>
            <a:r>
              <a:rPr lang="nl-NL" dirty="0" err="1" smtClean="0"/>
              <a:t>and</a:t>
            </a:r>
            <a:r>
              <a:rPr lang="nl-NL" dirty="0" smtClean="0"/>
              <a:t> disk volumes</a:t>
            </a:r>
          </a:p>
          <a:p>
            <a:pPr lvl="1"/>
            <a:r>
              <a:rPr lang="nl-NL" dirty="0" err="1" smtClean="0"/>
              <a:t>Expose</a:t>
            </a:r>
            <a:r>
              <a:rPr lang="nl-NL" dirty="0" smtClean="0"/>
              <a:t> services </a:t>
            </a:r>
            <a:r>
              <a:rPr lang="nl-NL" dirty="0" err="1" smtClean="0"/>
              <a:t>through</a:t>
            </a:r>
            <a:r>
              <a:rPr lang="nl-NL" dirty="0" smtClean="0"/>
              <a:t> </a:t>
            </a:r>
            <a:r>
              <a:rPr lang="nl-NL" dirty="0" err="1" smtClean="0"/>
              <a:t>ports</a:t>
            </a:r>
            <a:endParaRPr lang="nl-NL" dirty="0" smtClean="0"/>
          </a:p>
          <a:p>
            <a:pPr lvl="1"/>
            <a:r>
              <a:rPr lang="nl-NL" dirty="0" err="1" smtClean="0"/>
              <a:t>Create</a:t>
            </a:r>
            <a:r>
              <a:rPr lang="nl-NL" dirty="0" smtClean="0"/>
              <a:t> Replica Sets </a:t>
            </a:r>
            <a:r>
              <a:rPr lang="nl-NL" dirty="0" err="1" smtClean="0"/>
              <a:t>to</a:t>
            </a:r>
            <a:r>
              <a:rPr lang="nl-NL" dirty="0" smtClean="0"/>
              <a:t> manage availability &amp; </a:t>
            </a:r>
            <a:r>
              <a:rPr lang="nl-NL" dirty="0" err="1" smtClean="0"/>
              <a:t>scaling</a:t>
            </a:r>
            <a:endParaRPr lang="nl-NL" dirty="0" smtClean="0"/>
          </a:p>
          <a:p>
            <a:r>
              <a:rPr lang="nl-NL" dirty="0" smtClean="0"/>
              <a:t>Link </a:t>
            </a:r>
            <a:r>
              <a:rPr lang="nl-NL" dirty="0" err="1" smtClean="0"/>
              <a:t>NodeJS</a:t>
            </a:r>
            <a:r>
              <a:rPr lang="nl-NL" dirty="0" smtClean="0"/>
              <a:t> </a:t>
            </a:r>
            <a:r>
              <a:rPr lang="nl-NL" dirty="0" err="1" smtClean="0"/>
              <a:t>applications</a:t>
            </a:r>
            <a:r>
              <a:rPr lang="nl-NL" dirty="0" smtClean="0"/>
              <a:t> in </a:t>
            </a:r>
            <a:r>
              <a:rPr lang="nl-NL" dirty="0" err="1" smtClean="0"/>
              <a:t>Kubernetes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Kafka</a:t>
            </a:r>
            <a:r>
              <a:rPr lang="nl-NL" dirty="0" smtClean="0"/>
              <a:t> Cluster in </a:t>
            </a:r>
            <a:r>
              <a:rPr lang="nl-NL" dirty="0" err="1" smtClean="0"/>
              <a:t>VirtualBox</a:t>
            </a:r>
            <a:endParaRPr lang="nl-NL" dirty="0" smtClean="0"/>
          </a:p>
          <a:p>
            <a:pPr lvl="1"/>
            <a:r>
              <a:rPr lang="nl-NL" dirty="0" err="1" smtClean="0"/>
              <a:t>Producing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consuming</a:t>
            </a:r>
            <a:r>
              <a:rPr lang="nl-NL" dirty="0" smtClean="0"/>
              <a:t> </a:t>
            </a:r>
            <a:r>
              <a:rPr lang="nl-NL" dirty="0" err="1" smtClean="0"/>
              <a:t>from</a:t>
            </a:r>
            <a:r>
              <a:rPr lang="nl-NL" dirty="0" smtClean="0"/>
              <a:t> Topic</a:t>
            </a:r>
          </a:p>
          <a:p>
            <a:pPr lvl="1"/>
            <a:r>
              <a:rPr lang="nl-NL" dirty="0" err="1" smtClean="0"/>
              <a:t>Kafka</a:t>
            </a:r>
            <a:r>
              <a:rPr lang="nl-NL" dirty="0" smtClean="0"/>
              <a:t> host </a:t>
            </a:r>
            <a:r>
              <a:rPr lang="nl-NL" dirty="0" err="1" smtClean="0"/>
              <a:t>needs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be</a:t>
            </a:r>
            <a:r>
              <a:rPr lang="nl-NL" dirty="0" smtClean="0"/>
              <a:t> in /</a:t>
            </a:r>
            <a:r>
              <a:rPr lang="nl-NL" dirty="0" err="1" smtClean="0"/>
              <a:t>etc</a:t>
            </a:r>
            <a:r>
              <a:rPr lang="nl-NL" dirty="0" smtClean="0"/>
              <a:t>/</a:t>
            </a:r>
            <a:r>
              <a:rPr lang="nl-NL" dirty="0" err="1" smtClean="0"/>
              <a:t>hosts</a:t>
            </a:r>
            <a:r>
              <a:rPr lang="nl-NL" dirty="0" smtClean="0"/>
              <a:t> file in </a:t>
            </a:r>
            <a:r>
              <a:rPr lang="nl-NL" dirty="0"/>
              <a:t>Node.JS </a:t>
            </a:r>
            <a:r>
              <a:rPr lang="nl-NL" dirty="0" smtClean="0"/>
              <a:t>Docker Container</a:t>
            </a:r>
          </a:p>
          <a:p>
            <a:r>
              <a:rPr lang="nl-NL" dirty="0" err="1" smtClean="0"/>
              <a:t>Leverage</a:t>
            </a:r>
            <a:r>
              <a:rPr lang="nl-NL" dirty="0" smtClean="0"/>
              <a:t> in-</a:t>
            </a:r>
            <a:r>
              <a:rPr lang="nl-NL" dirty="0" err="1" smtClean="0"/>
              <a:t>cloud</a:t>
            </a:r>
            <a:r>
              <a:rPr lang="nl-NL" dirty="0" smtClean="0"/>
              <a:t> cache </a:t>
            </a:r>
            <a:r>
              <a:rPr lang="nl-NL" dirty="0" err="1" smtClean="0"/>
              <a:t>from</a:t>
            </a:r>
            <a:r>
              <a:rPr lang="nl-NL" dirty="0" smtClean="0"/>
              <a:t> </a:t>
            </a:r>
            <a:r>
              <a:rPr lang="nl-NL" dirty="0" err="1" smtClean="0"/>
              <a:t>Kubernetes</a:t>
            </a:r>
            <a:r>
              <a:rPr lang="nl-NL" dirty="0" smtClean="0"/>
              <a:t> </a:t>
            </a:r>
            <a:r>
              <a:rPr lang="nl-NL" dirty="0" err="1" smtClean="0"/>
              <a:t>Pod</a:t>
            </a:r>
            <a:r>
              <a:rPr lang="nl-NL" dirty="0" smtClean="0"/>
              <a:t> members</a:t>
            </a:r>
          </a:p>
          <a:p>
            <a:pPr lvl="1"/>
            <a:r>
              <a:rPr lang="nl-NL" dirty="0" smtClean="0"/>
              <a:t>Share workflow </a:t>
            </a:r>
            <a:r>
              <a:rPr lang="nl-NL" dirty="0" err="1" smtClean="0"/>
              <a:t>instance</a:t>
            </a:r>
            <a:r>
              <a:rPr lang="nl-NL" dirty="0" smtClean="0"/>
              <a:t> state </a:t>
            </a:r>
            <a:r>
              <a:rPr lang="nl-NL" dirty="0" err="1" smtClean="0"/>
              <a:t>across</a:t>
            </a:r>
            <a:r>
              <a:rPr lang="nl-NL" dirty="0" smtClean="0"/>
              <a:t> </a:t>
            </a:r>
            <a:r>
              <a:rPr lang="nl-NL" dirty="0" smtClean="0"/>
              <a:t>microservices</a:t>
            </a:r>
          </a:p>
          <a:p>
            <a:pPr lvl="1"/>
            <a:r>
              <a:rPr lang="nl-NL" dirty="0" err="1" smtClean="0"/>
              <a:t>Instead</a:t>
            </a:r>
            <a:r>
              <a:rPr lang="nl-NL" dirty="0" smtClean="0"/>
              <a:t>: </a:t>
            </a:r>
            <a:r>
              <a:rPr lang="nl-NL" dirty="0" err="1" smtClean="0"/>
              <a:t>use</a:t>
            </a:r>
            <a:r>
              <a:rPr lang="nl-NL" dirty="0" smtClean="0"/>
              <a:t> </a:t>
            </a:r>
            <a:r>
              <a:rPr lang="nl-NL" dirty="0" err="1" smtClean="0"/>
              <a:t>local</a:t>
            </a:r>
            <a:r>
              <a:rPr lang="nl-NL" dirty="0" smtClean="0"/>
              <a:t> cache (</a:t>
            </a:r>
            <a:r>
              <a:rPr lang="nl-NL" dirty="0" err="1" smtClean="0"/>
              <a:t>Redis</a:t>
            </a:r>
            <a:r>
              <a:rPr lang="nl-NL" dirty="0" smtClean="0"/>
              <a:t>) in </a:t>
            </a:r>
            <a:r>
              <a:rPr lang="nl-NL" dirty="0" err="1" smtClean="0"/>
              <a:t>Kubernetes</a:t>
            </a:r>
            <a:endParaRPr lang="nl-NL" dirty="0" smtClean="0"/>
          </a:p>
          <a:p>
            <a:r>
              <a:rPr lang="nl-NL" dirty="0" err="1" smtClean="0"/>
              <a:t>Create</a:t>
            </a:r>
            <a:r>
              <a:rPr lang="nl-NL" dirty="0" smtClean="0"/>
              <a:t> </a:t>
            </a:r>
            <a:r>
              <a:rPr lang="nl-NL" dirty="0" err="1" smtClean="0"/>
              <a:t>two</a:t>
            </a:r>
            <a:r>
              <a:rPr lang="nl-NL" dirty="0" smtClean="0"/>
              <a:t>-way </a:t>
            </a:r>
            <a:r>
              <a:rPr lang="nl-NL" dirty="0" smtClean="0"/>
              <a:t>(n-way) </a:t>
            </a:r>
            <a:r>
              <a:rPr lang="nl-NL" dirty="0" err="1" smtClean="0"/>
              <a:t>EventBridge</a:t>
            </a:r>
            <a:r>
              <a:rPr lang="nl-NL" dirty="0" smtClean="0"/>
              <a:t> </a:t>
            </a:r>
            <a:r>
              <a:rPr lang="nl-NL" dirty="0" err="1" smtClean="0"/>
              <a:t>between</a:t>
            </a:r>
            <a:r>
              <a:rPr lang="nl-NL" dirty="0" smtClean="0"/>
              <a:t> </a:t>
            </a:r>
            <a:r>
              <a:rPr lang="nl-NL" dirty="0" err="1" smtClean="0"/>
              <a:t>local</a:t>
            </a:r>
            <a:r>
              <a:rPr lang="nl-NL" dirty="0" smtClean="0"/>
              <a:t> microservices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cloud</a:t>
            </a:r>
            <a:r>
              <a:rPr lang="nl-NL" dirty="0" smtClean="0"/>
              <a:t>(s)</a:t>
            </a:r>
            <a:endParaRPr lang="en-US" dirty="0"/>
          </a:p>
        </p:txBody>
      </p:sp>
      <p:pic>
        <p:nvPicPr>
          <p:cNvPr id="4" name="Picture 1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2035" y="5251132"/>
            <a:ext cx="1387079" cy="1238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3" descr="R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00684" y="3471861"/>
            <a:ext cx="1905001" cy="1576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3" descr="Related ima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96463" y="2022473"/>
            <a:ext cx="2898775" cy="1449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Image result for logo kafka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50632" y="6747846"/>
            <a:ext cx="2355053" cy="1237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redis-logo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2035" y="7906834"/>
            <a:ext cx="1381274" cy="1166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5272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Summary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1917701" y="2603500"/>
            <a:ext cx="12773659" cy="6311900"/>
          </a:xfrm>
        </p:spPr>
        <p:txBody>
          <a:bodyPr>
            <a:normAutofit fontScale="92500" lnSpcReduction="10000"/>
          </a:bodyPr>
          <a:lstStyle/>
          <a:p>
            <a:r>
              <a:rPr lang="nl-NL" dirty="0" smtClean="0"/>
              <a:t>Microservices are </a:t>
            </a:r>
            <a:r>
              <a:rPr lang="nl-NL" dirty="0" err="1" smtClean="0"/>
              <a:t>about</a:t>
            </a:r>
            <a:r>
              <a:rPr lang="nl-NL" dirty="0" smtClean="0"/>
              <a:t> </a:t>
            </a:r>
            <a:r>
              <a:rPr lang="nl-NL" dirty="0" err="1" smtClean="0"/>
              <a:t>rapid</a:t>
            </a:r>
            <a:r>
              <a:rPr lang="nl-NL" dirty="0" smtClean="0"/>
              <a:t> </a:t>
            </a:r>
            <a:r>
              <a:rPr lang="nl-NL" dirty="0" err="1" smtClean="0"/>
              <a:t>rollout</a:t>
            </a:r>
            <a:r>
              <a:rPr lang="nl-NL" dirty="0" smtClean="0"/>
              <a:t> of </a:t>
            </a:r>
            <a:r>
              <a:rPr lang="nl-NL" dirty="0" err="1" smtClean="0"/>
              <a:t>scalable</a:t>
            </a:r>
            <a:r>
              <a:rPr lang="nl-NL" dirty="0" smtClean="0"/>
              <a:t>, </a:t>
            </a:r>
            <a:r>
              <a:rPr lang="nl-NL" dirty="0" err="1" smtClean="0"/>
              <a:t>available</a:t>
            </a:r>
            <a:r>
              <a:rPr lang="nl-NL" dirty="0" smtClean="0"/>
              <a:t>  </a:t>
            </a:r>
            <a:r>
              <a:rPr lang="nl-NL" dirty="0" err="1" smtClean="0"/>
              <a:t>functionality</a:t>
            </a:r>
            <a:endParaRPr lang="nl-NL" dirty="0" smtClean="0"/>
          </a:p>
          <a:p>
            <a:pPr lvl="1"/>
            <a:r>
              <a:rPr lang="nl-NL" dirty="0" smtClean="0"/>
              <a:t>(</a:t>
            </a:r>
            <a:r>
              <a:rPr lang="nl-NL" dirty="0" err="1" smtClean="0"/>
              <a:t>session</a:t>
            </a:r>
            <a:r>
              <a:rPr lang="nl-NL" dirty="0" smtClean="0"/>
              <a:t>) </a:t>
            </a:r>
            <a:r>
              <a:rPr lang="nl-NL" dirty="0" err="1" smtClean="0"/>
              <a:t>Stateless</a:t>
            </a:r>
            <a:r>
              <a:rPr lang="nl-NL" dirty="0" smtClean="0"/>
              <a:t>, </a:t>
            </a:r>
            <a:r>
              <a:rPr lang="nl-NL" dirty="0" err="1" smtClean="0"/>
              <a:t>Continuous</a:t>
            </a:r>
            <a:r>
              <a:rPr lang="nl-NL" dirty="0" smtClean="0"/>
              <a:t> </a:t>
            </a:r>
            <a:r>
              <a:rPr lang="nl-NL" dirty="0" err="1" smtClean="0"/>
              <a:t>deployment</a:t>
            </a:r>
            <a:r>
              <a:rPr lang="nl-NL" dirty="0" smtClean="0"/>
              <a:t>, </a:t>
            </a:r>
            <a:r>
              <a:rPr lang="nl-NL" dirty="0" err="1" smtClean="0"/>
              <a:t>horizontal</a:t>
            </a:r>
            <a:r>
              <a:rPr lang="nl-NL" dirty="0" smtClean="0"/>
              <a:t> </a:t>
            </a:r>
            <a:r>
              <a:rPr lang="nl-NL" dirty="0" err="1" smtClean="0"/>
              <a:t>scale</a:t>
            </a:r>
            <a:r>
              <a:rPr lang="nl-NL" dirty="0" smtClean="0"/>
              <a:t> out</a:t>
            </a:r>
          </a:p>
          <a:p>
            <a:pPr lvl="1"/>
            <a:r>
              <a:rPr lang="nl-NL" dirty="0" err="1" smtClean="0"/>
              <a:t>One</a:t>
            </a:r>
            <a:r>
              <a:rPr lang="nl-NL" dirty="0" smtClean="0"/>
              <a:t> team is </a:t>
            </a:r>
            <a:r>
              <a:rPr lang="nl-NL" dirty="0" err="1" smtClean="0"/>
              <a:t>owner</a:t>
            </a:r>
            <a:r>
              <a:rPr lang="nl-NL" dirty="0" smtClean="0"/>
              <a:t> of a microservice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can</a:t>
            </a:r>
            <a:r>
              <a:rPr lang="nl-NL" dirty="0" smtClean="0"/>
              <a:t> </a:t>
            </a:r>
            <a:r>
              <a:rPr lang="nl-NL" dirty="0" err="1" smtClean="0"/>
              <a:t>evolve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deploy</a:t>
            </a:r>
            <a:r>
              <a:rPr lang="nl-NL" dirty="0" smtClean="0"/>
              <a:t> </a:t>
            </a:r>
            <a:r>
              <a:rPr lang="nl-NL" dirty="0" err="1" smtClean="0"/>
              <a:t>independently</a:t>
            </a:r>
            <a:endParaRPr lang="nl-NL" dirty="0" smtClean="0"/>
          </a:p>
          <a:p>
            <a:pPr lvl="1"/>
            <a:r>
              <a:rPr lang="nl-NL" dirty="0" smtClean="0"/>
              <a:t>Microservice is </a:t>
            </a:r>
            <a:r>
              <a:rPr lang="nl-NL" dirty="0" err="1" smtClean="0"/>
              <a:t>understandable</a:t>
            </a:r>
            <a:r>
              <a:rPr lang="nl-NL" dirty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manageable</a:t>
            </a:r>
            <a:endParaRPr lang="nl-NL" dirty="0" smtClean="0"/>
          </a:p>
          <a:p>
            <a:r>
              <a:rPr lang="nl-NL" dirty="0" smtClean="0"/>
              <a:t>Microservices </a:t>
            </a:r>
            <a:r>
              <a:rPr lang="nl-NL" dirty="0" err="1" smtClean="0"/>
              <a:t>contain</a:t>
            </a:r>
            <a:r>
              <a:rPr lang="nl-NL" dirty="0" smtClean="0"/>
              <a:t> </a:t>
            </a:r>
            <a:r>
              <a:rPr lang="nl-NL" dirty="0" err="1" smtClean="0"/>
              <a:t>everything</a:t>
            </a:r>
            <a:r>
              <a:rPr lang="nl-NL" dirty="0" smtClean="0"/>
              <a:t> </a:t>
            </a:r>
            <a:r>
              <a:rPr lang="nl-NL" dirty="0" err="1" smtClean="0"/>
              <a:t>that</a:t>
            </a:r>
            <a:r>
              <a:rPr lang="nl-NL" dirty="0" smtClean="0"/>
              <a:t> is special for </a:t>
            </a:r>
            <a:r>
              <a:rPr lang="nl-NL" dirty="0" err="1" smtClean="0"/>
              <a:t>their</a:t>
            </a:r>
            <a:r>
              <a:rPr lang="nl-NL" dirty="0" smtClean="0"/>
              <a:t> </a:t>
            </a:r>
            <a:r>
              <a:rPr lang="nl-NL" dirty="0" err="1" smtClean="0"/>
              <a:t>implementation</a:t>
            </a:r>
            <a:endParaRPr lang="nl-NL" dirty="0" smtClean="0"/>
          </a:p>
          <a:p>
            <a:pPr lvl="1"/>
            <a:r>
              <a:rPr lang="nl-NL" dirty="0" err="1" smtClean="0"/>
              <a:t>External</a:t>
            </a:r>
            <a:r>
              <a:rPr lang="nl-NL" dirty="0" smtClean="0"/>
              <a:t> </a:t>
            </a:r>
            <a:r>
              <a:rPr lang="nl-NL" dirty="0" err="1" smtClean="0"/>
              <a:t>dependencies</a:t>
            </a:r>
            <a:r>
              <a:rPr lang="nl-NL" dirty="0" smtClean="0"/>
              <a:t> </a:t>
            </a:r>
            <a:r>
              <a:rPr lang="nl-NL" dirty="0" err="1" smtClean="0"/>
              <a:t>only</a:t>
            </a:r>
            <a:r>
              <a:rPr lang="nl-NL" dirty="0" smtClean="0"/>
              <a:t> on </a:t>
            </a:r>
            <a:r>
              <a:rPr lang="nl-NL" dirty="0" err="1" smtClean="0"/>
              <a:t>generic</a:t>
            </a:r>
            <a:r>
              <a:rPr lang="nl-NL" dirty="0" smtClean="0"/>
              <a:t> platform </a:t>
            </a:r>
            <a:r>
              <a:rPr lang="nl-NL" dirty="0" err="1" smtClean="0"/>
              <a:t>capabilities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public </a:t>
            </a:r>
            <a:r>
              <a:rPr lang="nl-NL" dirty="0" err="1" smtClean="0"/>
              <a:t>APIs</a:t>
            </a:r>
            <a:endParaRPr lang="nl-NL" dirty="0" smtClean="0"/>
          </a:p>
          <a:p>
            <a:r>
              <a:rPr lang="nl-NL" dirty="0" smtClean="0"/>
              <a:t>Microservices </a:t>
            </a:r>
            <a:r>
              <a:rPr lang="nl-NL" dirty="0" err="1" smtClean="0"/>
              <a:t>expose</a:t>
            </a:r>
            <a:r>
              <a:rPr lang="nl-NL" dirty="0" smtClean="0"/>
              <a:t> a public API </a:t>
            </a:r>
          </a:p>
          <a:p>
            <a:pPr lvl="1"/>
            <a:r>
              <a:rPr lang="nl-NL" dirty="0" smtClean="0"/>
              <a:t>REST resources &amp; operations </a:t>
            </a:r>
            <a:r>
              <a:rPr lang="nl-NL" dirty="0" err="1" smtClean="0"/>
              <a:t>and</a:t>
            </a:r>
            <a:r>
              <a:rPr lang="nl-NL" dirty="0" smtClean="0"/>
              <a:t> events (</a:t>
            </a:r>
            <a:r>
              <a:rPr lang="nl-NL" dirty="0" err="1" smtClean="0"/>
              <a:t>consumed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produced</a:t>
            </a:r>
            <a:r>
              <a:rPr lang="nl-NL" dirty="0" smtClean="0"/>
              <a:t>)</a:t>
            </a:r>
          </a:p>
          <a:p>
            <a:r>
              <a:rPr lang="nl-NL" dirty="0" err="1" smtClean="0"/>
              <a:t>Decoupled</a:t>
            </a:r>
            <a:r>
              <a:rPr lang="nl-NL" dirty="0" smtClean="0"/>
              <a:t>, Event-</a:t>
            </a:r>
            <a:r>
              <a:rPr lang="nl-NL" dirty="0" err="1" smtClean="0"/>
              <a:t>based</a:t>
            </a:r>
            <a:r>
              <a:rPr lang="nl-NL" dirty="0" smtClean="0"/>
              <a:t> </a:t>
            </a:r>
            <a:r>
              <a:rPr lang="nl-NL" dirty="0" err="1" smtClean="0"/>
              <a:t>interaction</a:t>
            </a:r>
            <a:r>
              <a:rPr lang="nl-NL" dirty="0" smtClean="0"/>
              <a:t> is </a:t>
            </a:r>
            <a:r>
              <a:rPr lang="nl-NL" dirty="0" err="1" smtClean="0"/>
              <a:t>crucial</a:t>
            </a:r>
            <a:r>
              <a:rPr lang="nl-NL" dirty="0" smtClean="0"/>
              <a:t> for microservices</a:t>
            </a:r>
          </a:p>
          <a:p>
            <a:pPr lvl="1"/>
            <a:r>
              <a:rPr lang="nl-NL" dirty="0" smtClean="0"/>
              <a:t>Cache </a:t>
            </a:r>
            <a:r>
              <a:rPr lang="nl-NL" dirty="0" err="1" smtClean="0"/>
              <a:t>synchronization</a:t>
            </a:r>
            <a:r>
              <a:rPr lang="nl-NL" dirty="0" smtClean="0"/>
              <a:t>, Monitoring, CQRS, Event </a:t>
            </a:r>
            <a:r>
              <a:rPr lang="nl-NL" dirty="0" err="1" smtClean="0"/>
              <a:t>Sourcing</a:t>
            </a:r>
            <a:r>
              <a:rPr lang="nl-NL" dirty="0" smtClean="0"/>
              <a:t>, </a:t>
            </a:r>
            <a:r>
              <a:rPr lang="nl-NL" dirty="0" err="1" smtClean="0"/>
              <a:t>Choreographed</a:t>
            </a:r>
            <a:r>
              <a:rPr lang="nl-NL" dirty="0" smtClean="0"/>
              <a:t> </a:t>
            </a:r>
            <a:r>
              <a:rPr lang="nl-NL" dirty="0" err="1" smtClean="0"/>
              <a:t>workflows</a:t>
            </a:r>
            <a:endParaRPr lang="nl-NL" dirty="0" smtClean="0"/>
          </a:p>
          <a:p>
            <a:r>
              <a:rPr lang="nl-NL" b="1" dirty="0" smtClean="0"/>
              <a:t>The microservices platform </a:t>
            </a:r>
            <a:r>
              <a:rPr lang="nl-NL" b="1" dirty="0" err="1" smtClean="0"/>
              <a:t>should</a:t>
            </a:r>
            <a:r>
              <a:rPr lang="nl-NL" b="1" dirty="0" smtClean="0"/>
              <a:t> </a:t>
            </a:r>
            <a:r>
              <a:rPr lang="nl-NL" b="1" dirty="0" err="1" smtClean="0"/>
              <a:t>provide</a:t>
            </a:r>
            <a:r>
              <a:rPr lang="nl-NL" b="1" dirty="0" smtClean="0"/>
              <a:t> </a:t>
            </a:r>
            <a:r>
              <a:rPr lang="nl-NL" b="1" dirty="0" err="1" smtClean="0"/>
              <a:t>an</a:t>
            </a:r>
            <a:r>
              <a:rPr lang="nl-NL" b="1" dirty="0" smtClean="0"/>
              <a:t> Event Bus </a:t>
            </a:r>
            <a:r>
              <a:rPr lang="nl-NL" b="1" dirty="0" err="1" smtClean="0"/>
              <a:t>capability</a:t>
            </a:r>
            <a:endParaRPr lang="nl-NL" b="1" dirty="0" smtClean="0"/>
          </a:p>
          <a:p>
            <a:pPr lvl="1"/>
            <a:r>
              <a:rPr lang="nl-NL" dirty="0" smtClean="0"/>
              <a:t>Apache </a:t>
            </a:r>
            <a:r>
              <a:rPr lang="nl-NL" dirty="0" err="1" smtClean="0"/>
              <a:t>Kafka</a:t>
            </a:r>
            <a:r>
              <a:rPr lang="nl-NL" dirty="0" smtClean="0"/>
              <a:t> is a proven, </a:t>
            </a:r>
            <a:r>
              <a:rPr lang="nl-NL" dirty="0" err="1" smtClean="0"/>
              <a:t>popular</a:t>
            </a:r>
            <a:r>
              <a:rPr lang="nl-NL" dirty="0" smtClean="0"/>
              <a:t> Event Bus </a:t>
            </a:r>
            <a:r>
              <a:rPr lang="nl-NL" dirty="0" err="1" smtClean="0"/>
              <a:t>implementation</a:t>
            </a:r>
            <a:r>
              <a:rPr lang="nl-NL" dirty="0" smtClean="0"/>
              <a:t> – </a:t>
            </a:r>
            <a:r>
              <a:rPr lang="nl-NL" dirty="0" err="1" smtClean="0"/>
              <a:t>available</a:t>
            </a:r>
            <a:r>
              <a:rPr lang="nl-NL" dirty="0" smtClean="0"/>
              <a:t> </a:t>
            </a:r>
            <a:r>
              <a:rPr lang="nl-NL" dirty="0" smtClean="0"/>
              <a:t>on </a:t>
            </a:r>
            <a:r>
              <a:rPr lang="nl-NL" dirty="0" err="1" smtClean="0"/>
              <a:t>premises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in </a:t>
            </a:r>
            <a:r>
              <a:rPr lang="nl-NL" dirty="0" err="1" smtClean="0"/>
              <a:t>the</a:t>
            </a:r>
            <a:r>
              <a:rPr lang="nl-NL" dirty="0" smtClean="0"/>
              <a:t> </a:t>
            </a:r>
            <a:r>
              <a:rPr lang="nl-NL" dirty="0" err="1" smtClean="0"/>
              <a:t>cloud</a:t>
            </a:r>
            <a:r>
              <a:rPr lang="nl-NL" dirty="0" smtClean="0"/>
              <a:t> (for </a:t>
            </a:r>
            <a:r>
              <a:rPr lang="nl-NL" dirty="0" err="1" smtClean="0"/>
              <a:t>example</a:t>
            </a:r>
            <a:r>
              <a:rPr lang="nl-NL" dirty="0" smtClean="0"/>
              <a:t> </a:t>
            </a:r>
            <a:r>
              <a:rPr lang="nl-NL" dirty="0" err="1" smtClean="0"/>
              <a:t>through</a:t>
            </a:r>
            <a:r>
              <a:rPr lang="nl-NL" dirty="0" smtClean="0"/>
              <a:t> Oracle Event Hub CS)</a:t>
            </a:r>
          </a:p>
        </p:txBody>
      </p:sp>
      <p:pic>
        <p:nvPicPr>
          <p:cNvPr id="12" name="Picture 1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2035" y="5251132"/>
            <a:ext cx="1387079" cy="1238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23" descr="R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00684" y="3471861"/>
            <a:ext cx="1905001" cy="1576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33" descr="Related ima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96463" y="2022473"/>
            <a:ext cx="2898775" cy="1449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Image result for logo kafka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50632" y="6747846"/>
            <a:ext cx="2355053" cy="1237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redis-logo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2035" y="7906834"/>
            <a:ext cx="1381274" cy="1166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7489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5"/>
          <p:cNvSpPr txBox="1">
            <a:spLocks/>
          </p:cNvSpPr>
          <p:nvPr/>
        </p:nvSpPr>
        <p:spPr>
          <a:xfrm>
            <a:off x="571500" y="4659164"/>
            <a:ext cx="14719300" cy="4824536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SzPct val="115000"/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  <a:t>Blog: 	</a:t>
            </a:r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  <a:hlinkClick r:id="rId2"/>
              </a:rPr>
              <a:t>technology.amis.nl</a:t>
            </a:r>
            <a:endParaRPr lang="en-US" sz="2400" b="1" dirty="0">
              <a:solidFill>
                <a:schemeClr val="accent6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  <a:t>			</a:t>
            </a:r>
          </a:p>
          <a:p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  <a:t>Email: 	</a:t>
            </a:r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  <a:hlinkClick r:id="rId3"/>
              </a:rPr>
              <a:t>lucas.jellema@amis.nl</a:t>
            </a:r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  <a:t/>
            </a:r>
            <a:b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</a:br>
            <a:endParaRPr lang="en-US" sz="2400" b="1" dirty="0" smtClean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  <a:t>         : 	</a:t>
            </a:r>
            <a:r>
              <a:rPr lang="en-US" sz="2400" b="1" dirty="0" err="1" smtClean="0">
                <a:solidFill>
                  <a:schemeClr val="accent6">
                    <a:lumMod val="50000"/>
                  </a:schemeClr>
                </a:solidFill>
              </a:rPr>
              <a:t>lucasjellema</a:t>
            </a:r>
            <a:endParaRPr lang="en-US" sz="2400" b="1" dirty="0" smtClean="0">
              <a:solidFill>
                <a:schemeClr val="accent6">
                  <a:lumMod val="50000"/>
                </a:schemeClr>
              </a:solidFill>
            </a:endParaRPr>
          </a:p>
          <a:p>
            <a:endParaRPr lang="en-US" sz="2400" b="1" dirty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  <a:t>         : 	</a:t>
            </a:r>
            <a:r>
              <a:rPr lang="en-US" sz="2400" b="1" dirty="0" err="1" smtClean="0">
                <a:solidFill>
                  <a:schemeClr val="accent6">
                    <a:lumMod val="50000"/>
                  </a:schemeClr>
                </a:solidFill>
              </a:rPr>
              <a:t>lucas-jellema</a:t>
            </a:r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  <a:t/>
            </a:r>
            <a:b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</a:br>
            <a:endParaRPr lang="en-US" sz="2400" b="1" dirty="0" smtClean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  <a:t>          : </a:t>
            </a:r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  <a:hlinkClick r:id="rId4"/>
              </a:rPr>
              <a:t>www.amis.nl</a:t>
            </a:r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  <a:t>, </a:t>
            </a:r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  <a:hlinkClick r:id="rId5"/>
              </a:rPr>
              <a:t>info@amis.nl</a:t>
            </a:r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  <a:t/>
            </a:r>
            <a:b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</a:br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  <a:t>			+31 306016000</a:t>
            </a:r>
            <a:b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</a:br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  <a:t>          	</a:t>
            </a:r>
            <a:r>
              <a:rPr lang="en-US" sz="2400" b="1" dirty="0" err="1" smtClean="0">
                <a:solidFill>
                  <a:schemeClr val="accent6">
                    <a:lumMod val="50000"/>
                  </a:schemeClr>
                </a:solidFill>
              </a:rPr>
              <a:t>Edisonbaan</a:t>
            </a:r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  <a:t> 15, </a:t>
            </a:r>
            <a:b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</a:br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  <a:t>			</a:t>
            </a:r>
            <a:r>
              <a:rPr lang="en-US" sz="2400" b="1" dirty="0" err="1" smtClean="0">
                <a:solidFill>
                  <a:schemeClr val="accent6">
                    <a:lumMod val="50000"/>
                  </a:schemeClr>
                </a:solidFill>
              </a:rPr>
              <a:t>Nieuwegein</a:t>
            </a:r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  <a:t/>
            </a:r>
            <a:b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</a:br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  <a:t>				</a:t>
            </a:r>
          </a:p>
          <a:p>
            <a:endParaRPr lang="en-US" sz="24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919104" y="6315348"/>
            <a:ext cx="526836" cy="5268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353" y="8155706"/>
            <a:ext cx="914401" cy="319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8" descr="Image result for linked in logo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352" y="7251451"/>
            <a:ext cx="541587" cy="541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ounded Rectangular Callout 1"/>
          <p:cNvSpPr/>
          <p:nvPr/>
        </p:nvSpPr>
        <p:spPr>
          <a:xfrm>
            <a:off x="11506200" y="243840"/>
            <a:ext cx="2941320" cy="1386840"/>
          </a:xfrm>
          <a:prstGeom prst="wedgeRoundRectCallout">
            <a:avLst>
              <a:gd name="adj1" fmla="val -141174"/>
              <a:gd name="adj2" fmla="val 16346"/>
              <a:gd name="adj3" fmla="val 1666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4000" dirty="0" smtClean="0"/>
              <a:t>Happy </a:t>
            </a:r>
            <a:r>
              <a:rPr lang="nl-NL" sz="4000" dirty="0" err="1" smtClean="0"/>
              <a:t>Coding</a:t>
            </a:r>
            <a:r>
              <a:rPr lang="nl-NL" sz="4000" dirty="0" smtClean="0"/>
              <a:t>!</a:t>
            </a:r>
            <a:endParaRPr lang="en-US" sz="4000" dirty="0"/>
          </a:p>
        </p:txBody>
      </p:sp>
      <p:sp>
        <p:nvSpPr>
          <p:cNvPr id="3" name="TextBox 2"/>
          <p:cNvSpPr txBox="1"/>
          <p:nvPr/>
        </p:nvSpPr>
        <p:spPr>
          <a:xfrm>
            <a:off x="5943600" y="3796992"/>
            <a:ext cx="113159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smtClean="0">
                <a:hlinkClick r:id="rId9"/>
              </a:rPr>
              <a:t>Source Code:</a:t>
            </a:r>
            <a:endParaRPr lang="en-US" dirty="0" smtClean="0">
              <a:hlinkClick r:id="rId9"/>
            </a:endParaRPr>
          </a:p>
          <a:p>
            <a:r>
              <a:rPr lang="en-US" dirty="0">
                <a:hlinkClick r:id="rId10"/>
              </a:rPr>
              <a:t>https://github.com/lucasjellema/oracle-code-brussels-microservices-choreography</a:t>
            </a:r>
            <a:endParaRPr lang="en-US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2662" y="4676565"/>
            <a:ext cx="6883718" cy="4807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5437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Microservices </a:t>
            </a:r>
            <a:r>
              <a:rPr lang="nl-NL" dirty="0" err="1" smtClean="0"/>
              <a:t>how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 err="1" smtClean="0"/>
              <a:t>Extremely</a:t>
            </a:r>
            <a:r>
              <a:rPr lang="nl-NL" dirty="0" smtClean="0"/>
              <a:t> </a:t>
            </a:r>
            <a:r>
              <a:rPr lang="nl-NL" dirty="0" err="1" smtClean="0"/>
              <a:t>decoupled</a:t>
            </a:r>
            <a:r>
              <a:rPr lang="nl-NL" dirty="0" smtClean="0"/>
              <a:t> (</a:t>
            </a:r>
            <a:r>
              <a:rPr lang="nl-NL" dirty="0" err="1" smtClean="0"/>
              <a:t>from</a:t>
            </a:r>
            <a:r>
              <a:rPr lang="nl-NL" dirty="0" smtClean="0"/>
              <a:t> </a:t>
            </a:r>
            <a:r>
              <a:rPr lang="nl-NL" dirty="0" err="1" smtClean="0"/>
              <a:t>other</a:t>
            </a:r>
            <a:r>
              <a:rPr lang="nl-NL" dirty="0" smtClean="0"/>
              <a:t>, non </a:t>
            </a:r>
            <a:r>
              <a:rPr lang="nl-NL" dirty="0" err="1" smtClean="0"/>
              <a:t>owned</a:t>
            </a:r>
            <a:r>
              <a:rPr lang="nl-NL" dirty="0" smtClean="0"/>
              <a:t> microservices | IT </a:t>
            </a:r>
            <a:r>
              <a:rPr lang="nl-NL" dirty="0" err="1" smtClean="0"/>
              <a:t>components</a:t>
            </a:r>
            <a:r>
              <a:rPr lang="nl-NL" dirty="0" smtClean="0"/>
              <a:t>)</a:t>
            </a:r>
          </a:p>
          <a:p>
            <a:pPr lvl="1"/>
            <a:r>
              <a:rPr lang="nl-NL" dirty="0" err="1" smtClean="0"/>
              <a:t>Functionally</a:t>
            </a:r>
            <a:endParaRPr lang="nl-NL" dirty="0" smtClean="0"/>
          </a:p>
          <a:p>
            <a:pPr lvl="1"/>
            <a:r>
              <a:rPr lang="nl-NL" dirty="0" smtClean="0"/>
              <a:t>Non </a:t>
            </a:r>
            <a:r>
              <a:rPr lang="nl-NL" dirty="0" err="1" smtClean="0"/>
              <a:t>functionally</a:t>
            </a:r>
            <a:r>
              <a:rPr lang="nl-NL" dirty="0" smtClean="0"/>
              <a:t> – platform</a:t>
            </a:r>
          </a:p>
          <a:p>
            <a:pPr lvl="1"/>
            <a:r>
              <a:rPr lang="nl-NL" dirty="0" err="1" smtClean="0"/>
              <a:t>Stateless</a:t>
            </a:r>
            <a:r>
              <a:rPr lang="nl-NL" dirty="0" smtClean="0"/>
              <a:t> (</a:t>
            </a:r>
            <a:r>
              <a:rPr lang="nl-NL" dirty="0" err="1" smtClean="0"/>
              <a:t>especially</a:t>
            </a:r>
            <a:r>
              <a:rPr lang="nl-NL" dirty="0" smtClean="0"/>
              <a:t> </a:t>
            </a:r>
            <a:r>
              <a:rPr lang="nl-NL" dirty="0" err="1" smtClean="0"/>
              <a:t>session</a:t>
            </a:r>
            <a:r>
              <a:rPr lang="nl-NL" dirty="0" smtClean="0"/>
              <a:t>-state </a:t>
            </a:r>
            <a:r>
              <a:rPr lang="nl-NL" dirty="0" err="1" smtClean="0"/>
              <a:t>less</a:t>
            </a:r>
            <a:r>
              <a:rPr lang="nl-NL" dirty="0" smtClean="0"/>
              <a:t>)</a:t>
            </a:r>
          </a:p>
          <a:p>
            <a:r>
              <a:rPr lang="nl-NL" dirty="0" smtClean="0"/>
              <a:t>Stand </a:t>
            </a:r>
            <a:r>
              <a:rPr lang="nl-NL" dirty="0" err="1" smtClean="0"/>
              <a:t>alone</a:t>
            </a:r>
            <a:endParaRPr lang="nl-NL" dirty="0" smtClean="0"/>
          </a:p>
          <a:p>
            <a:pPr lvl="1"/>
            <a:r>
              <a:rPr lang="nl-NL" dirty="0" err="1" smtClean="0"/>
              <a:t>Deployable</a:t>
            </a:r>
            <a:r>
              <a:rPr lang="nl-NL" dirty="0" smtClean="0"/>
              <a:t>, </a:t>
            </a:r>
            <a:r>
              <a:rPr lang="nl-NL" dirty="0" err="1" smtClean="0"/>
              <a:t>manageable</a:t>
            </a:r>
            <a:r>
              <a:rPr lang="nl-NL" dirty="0" smtClean="0"/>
              <a:t>, </a:t>
            </a:r>
            <a:r>
              <a:rPr lang="nl-NL" dirty="0" err="1" smtClean="0"/>
              <a:t>scalable</a:t>
            </a:r>
            <a:r>
              <a:rPr lang="nl-NL" dirty="0" smtClean="0"/>
              <a:t> </a:t>
            </a:r>
          </a:p>
          <a:p>
            <a:pPr lvl="1"/>
            <a:r>
              <a:rPr lang="nl-NL" dirty="0" smtClean="0"/>
              <a:t>Container</a:t>
            </a:r>
          </a:p>
          <a:p>
            <a:r>
              <a:rPr lang="nl-NL" dirty="0" err="1" smtClean="0"/>
              <a:t>DevOps</a:t>
            </a:r>
            <a:r>
              <a:rPr lang="nl-NL" dirty="0" smtClean="0"/>
              <a:t> team</a:t>
            </a:r>
          </a:p>
          <a:p>
            <a:pPr lvl="1"/>
            <a:r>
              <a:rPr lang="nl-NL" dirty="0" smtClean="0"/>
              <a:t>“</a:t>
            </a:r>
            <a:r>
              <a:rPr lang="nl-NL" dirty="0" err="1" smtClean="0"/>
              <a:t>You</a:t>
            </a:r>
            <a:r>
              <a:rPr lang="nl-NL" dirty="0" smtClean="0"/>
              <a:t> </a:t>
            </a:r>
            <a:r>
              <a:rPr lang="nl-NL" dirty="0" err="1" smtClean="0"/>
              <a:t>build</a:t>
            </a:r>
            <a:r>
              <a:rPr lang="nl-NL" dirty="0" smtClean="0"/>
              <a:t> </a:t>
            </a:r>
            <a:r>
              <a:rPr lang="nl-NL" dirty="0" err="1" smtClean="0"/>
              <a:t>it</a:t>
            </a:r>
            <a:r>
              <a:rPr lang="nl-NL" dirty="0" smtClean="0"/>
              <a:t>, </a:t>
            </a:r>
            <a:r>
              <a:rPr lang="nl-NL" dirty="0" err="1" smtClean="0"/>
              <a:t>you</a:t>
            </a:r>
            <a:r>
              <a:rPr lang="nl-NL" dirty="0" smtClean="0"/>
              <a:t> run </a:t>
            </a:r>
            <a:r>
              <a:rPr lang="nl-NL" dirty="0" err="1" smtClean="0"/>
              <a:t>it</a:t>
            </a:r>
            <a:r>
              <a:rPr lang="nl-NL" dirty="0" smtClean="0"/>
              <a:t>, </a:t>
            </a:r>
            <a:r>
              <a:rPr lang="nl-NL" dirty="0" err="1" smtClean="0"/>
              <a:t>you</a:t>
            </a:r>
            <a:r>
              <a:rPr lang="nl-NL" dirty="0" smtClean="0"/>
              <a:t> fix | </a:t>
            </a:r>
            <a:r>
              <a:rPr lang="nl-NL" dirty="0" err="1" smtClean="0"/>
              <a:t>evolve</a:t>
            </a:r>
            <a:r>
              <a:rPr lang="nl-NL" dirty="0" smtClean="0"/>
              <a:t> </a:t>
            </a:r>
            <a:r>
              <a:rPr lang="nl-NL" dirty="0" err="1" smtClean="0"/>
              <a:t>it</a:t>
            </a:r>
            <a:r>
              <a:rPr lang="nl-NL" dirty="0" smtClean="0"/>
              <a:t>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0081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Standing on </a:t>
            </a:r>
            <a:r>
              <a:rPr lang="nl-NL" dirty="0" err="1" smtClean="0"/>
              <a:t>shoulders</a:t>
            </a:r>
            <a:r>
              <a:rPr lang="nl-NL" dirty="0" smtClean="0"/>
              <a:t> of </a:t>
            </a:r>
            <a:r>
              <a:rPr lang="nl-NL" dirty="0" err="1" smtClean="0"/>
              <a:t>giants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 err="1" smtClean="0"/>
              <a:t>Monolith</a:t>
            </a:r>
            <a:r>
              <a:rPr lang="nl-NL" dirty="0" smtClean="0"/>
              <a:t>++</a:t>
            </a:r>
          </a:p>
          <a:p>
            <a:pPr lvl="1"/>
            <a:r>
              <a:rPr lang="nl-NL" dirty="0" smtClean="0"/>
              <a:t>API</a:t>
            </a:r>
          </a:p>
          <a:p>
            <a:pPr lvl="1"/>
            <a:r>
              <a:rPr lang="nl-NL" dirty="0" err="1" smtClean="0"/>
              <a:t>Scale</a:t>
            </a:r>
            <a:r>
              <a:rPr lang="nl-NL" dirty="0" smtClean="0"/>
              <a:t> out</a:t>
            </a:r>
          </a:p>
          <a:p>
            <a:pPr lvl="1"/>
            <a:r>
              <a:rPr lang="nl-NL" dirty="0" err="1" smtClean="0"/>
              <a:t>Automated</a:t>
            </a:r>
            <a:r>
              <a:rPr lang="nl-NL" dirty="0" smtClean="0"/>
              <a:t> CI/CD</a:t>
            </a:r>
          </a:p>
          <a:p>
            <a:r>
              <a:rPr lang="nl-NL" dirty="0" smtClean="0"/>
              <a:t>SOA++</a:t>
            </a:r>
          </a:p>
          <a:p>
            <a:pPr lvl="1"/>
            <a:r>
              <a:rPr lang="nl-NL" dirty="0" err="1" smtClean="0"/>
              <a:t>Stateless</a:t>
            </a:r>
            <a:endParaRPr lang="nl-NL" dirty="0" smtClean="0"/>
          </a:p>
          <a:p>
            <a:pPr lvl="1"/>
            <a:r>
              <a:rPr lang="nl-NL" dirty="0" smtClean="0"/>
              <a:t>HTTP native (REST)</a:t>
            </a:r>
          </a:p>
          <a:p>
            <a:pPr lvl="1"/>
            <a:r>
              <a:rPr lang="nl-NL" dirty="0" smtClean="0"/>
              <a:t>Multiple </a:t>
            </a:r>
            <a:r>
              <a:rPr lang="nl-NL" dirty="0" err="1" smtClean="0"/>
              <a:t>tiers</a:t>
            </a:r>
            <a:r>
              <a:rPr lang="nl-NL" dirty="0" smtClean="0"/>
              <a:t> &amp; platform </a:t>
            </a:r>
            <a:r>
              <a:rPr lang="nl-NL" dirty="0" err="1" smtClean="0"/>
              <a:t>components</a:t>
            </a:r>
            <a:r>
              <a:rPr lang="nl-NL" dirty="0" smtClean="0"/>
              <a:t> </a:t>
            </a:r>
            <a:r>
              <a:rPr lang="nl-NL" dirty="0" err="1" smtClean="0"/>
              <a:t>included</a:t>
            </a:r>
            <a:endParaRPr lang="nl-NL" dirty="0" smtClean="0"/>
          </a:p>
          <a:p>
            <a:pPr lvl="1"/>
            <a:r>
              <a:rPr lang="nl-NL" dirty="0" err="1" smtClean="0"/>
              <a:t>Deployable</a:t>
            </a:r>
            <a:endParaRPr lang="nl-NL" dirty="0" smtClean="0"/>
          </a:p>
          <a:p>
            <a:pPr lvl="1"/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833016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Microservices </a:t>
            </a:r>
            <a:r>
              <a:rPr lang="nl-NL" dirty="0" err="1" smtClean="0"/>
              <a:t>how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17701" y="2603500"/>
            <a:ext cx="13276579" cy="6113779"/>
          </a:xfrm>
        </p:spPr>
        <p:txBody>
          <a:bodyPr>
            <a:normAutofit fontScale="85000" lnSpcReduction="20000"/>
          </a:bodyPr>
          <a:lstStyle/>
          <a:p>
            <a:r>
              <a:rPr lang="nl-NL" dirty="0" smtClean="0"/>
              <a:t>Public </a:t>
            </a:r>
            <a:r>
              <a:rPr lang="nl-NL" dirty="0" err="1" smtClean="0"/>
              <a:t>APIs</a:t>
            </a:r>
            <a:r>
              <a:rPr lang="nl-NL" dirty="0" smtClean="0"/>
              <a:t> in </a:t>
            </a:r>
            <a:r>
              <a:rPr lang="nl-NL" dirty="0" err="1" smtClean="0"/>
              <a:t>standardized</a:t>
            </a:r>
            <a:r>
              <a:rPr lang="nl-NL" dirty="0" smtClean="0"/>
              <a:t> </a:t>
            </a:r>
            <a:r>
              <a:rPr lang="nl-NL" dirty="0" err="1" smtClean="0"/>
              <a:t>protocols</a:t>
            </a:r>
            <a:endParaRPr lang="nl-NL" dirty="0" smtClean="0"/>
          </a:p>
          <a:p>
            <a:r>
              <a:rPr lang="nl-NL" dirty="0" err="1" smtClean="0"/>
              <a:t>Deployable</a:t>
            </a:r>
            <a:r>
              <a:rPr lang="nl-NL" dirty="0" smtClean="0"/>
              <a:t> </a:t>
            </a:r>
            <a:r>
              <a:rPr lang="nl-NL" dirty="0"/>
              <a:t>on </a:t>
            </a:r>
            <a:r>
              <a:rPr lang="nl-NL" dirty="0" err="1" smtClean="0"/>
              <a:t>enterprise</a:t>
            </a:r>
            <a:r>
              <a:rPr lang="nl-NL" dirty="0" smtClean="0"/>
              <a:t> </a:t>
            </a:r>
            <a:r>
              <a:rPr lang="nl-NL" dirty="0" err="1" smtClean="0"/>
              <a:t>standardized</a:t>
            </a:r>
            <a:r>
              <a:rPr lang="nl-NL" dirty="0" smtClean="0"/>
              <a:t> microservices platform</a:t>
            </a:r>
          </a:p>
          <a:p>
            <a:r>
              <a:rPr lang="nl-NL" i="1" dirty="0" err="1" smtClean="0"/>
              <a:t>Omnia</a:t>
            </a:r>
            <a:r>
              <a:rPr lang="nl-NL" i="1" dirty="0" smtClean="0"/>
              <a:t> </a:t>
            </a:r>
            <a:r>
              <a:rPr lang="nl-NL" i="1" dirty="0" err="1" smtClean="0"/>
              <a:t>mea</a:t>
            </a:r>
            <a:r>
              <a:rPr lang="nl-NL" i="1" dirty="0" smtClean="0"/>
              <a:t> porto </a:t>
            </a:r>
            <a:r>
              <a:rPr lang="nl-NL" i="1" dirty="0" err="1" smtClean="0"/>
              <a:t>mecum</a:t>
            </a:r>
            <a:r>
              <a:rPr lang="nl-NL" dirty="0" smtClean="0"/>
              <a:t> - no </a:t>
            </a:r>
            <a:r>
              <a:rPr lang="nl-NL" dirty="0" err="1" smtClean="0"/>
              <a:t>external</a:t>
            </a:r>
            <a:r>
              <a:rPr lang="nl-NL" dirty="0" smtClean="0"/>
              <a:t> </a:t>
            </a:r>
            <a:r>
              <a:rPr lang="nl-NL" dirty="0" err="1" smtClean="0"/>
              <a:t>dependencies</a:t>
            </a:r>
            <a:r>
              <a:rPr lang="nl-NL" dirty="0" smtClean="0"/>
              <a:t>…</a:t>
            </a:r>
          </a:p>
          <a:p>
            <a:r>
              <a:rPr lang="nl-NL" dirty="0" smtClean="0"/>
              <a:t>…</a:t>
            </a:r>
            <a:r>
              <a:rPr lang="nl-NL" dirty="0" err="1"/>
              <a:t>e</a:t>
            </a:r>
            <a:r>
              <a:rPr lang="nl-NL" dirty="0" err="1" smtClean="0"/>
              <a:t>xcept</a:t>
            </a:r>
            <a:r>
              <a:rPr lang="nl-NL" dirty="0" smtClean="0"/>
              <a:t>:</a:t>
            </a:r>
          </a:p>
          <a:p>
            <a:pPr lvl="1"/>
            <a:r>
              <a:rPr lang="nl-NL" dirty="0" smtClean="0"/>
              <a:t>Calls </a:t>
            </a:r>
            <a:r>
              <a:rPr lang="nl-NL" dirty="0" err="1" smtClean="0"/>
              <a:t>to</a:t>
            </a:r>
            <a:r>
              <a:rPr lang="nl-NL" dirty="0" smtClean="0"/>
              <a:t> public </a:t>
            </a:r>
            <a:r>
              <a:rPr lang="nl-NL" dirty="0" err="1" smtClean="0"/>
              <a:t>APIs</a:t>
            </a:r>
            <a:r>
              <a:rPr lang="nl-NL" dirty="0" smtClean="0"/>
              <a:t> (</a:t>
            </a:r>
            <a:r>
              <a:rPr lang="nl-NL" dirty="0" err="1" smtClean="0"/>
              <a:t>exposed</a:t>
            </a:r>
            <a:r>
              <a:rPr lang="nl-NL" dirty="0" smtClean="0"/>
              <a:t> for </a:t>
            </a:r>
            <a:r>
              <a:rPr lang="nl-NL" dirty="0" err="1" smtClean="0"/>
              <a:t>example</a:t>
            </a:r>
            <a:r>
              <a:rPr lang="nl-NL" dirty="0" smtClean="0"/>
              <a:t> </a:t>
            </a:r>
            <a:r>
              <a:rPr lang="nl-NL" dirty="0" err="1" smtClean="0"/>
              <a:t>by</a:t>
            </a:r>
            <a:r>
              <a:rPr lang="nl-NL" dirty="0" smtClean="0"/>
              <a:t> microservices)</a:t>
            </a:r>
          </a:p>
          <a:p>
            <a:pPr lvl="1"/>
            <a:r>
              <a:rPr lang="nl-NL" dirty="0" err="1" smtClean="0"/>
              <a:t>Usage</a:t>
            </a:r>
            <a:r>
              <a:rPr lang="nl-NL" dirty="0" smtClean="0"/>
              <a:t> of platform </a:t>
            </a:r>
            <a:r>
              <a:rPr lang="nl-NL" dirty="0" err="1" smtClean="0"/>
              <a:t>facilities</a:t>
            </a:r>
            <a:endParaRPr lang="nl-NL" dirty="0"/>
          </a:p>
          <a:p>
            <a:pPr lvl="2"/>
            <a:r>
              <a:rPr lang="nl-NL" dirty="0" err="1" smtClean="0"/>
              <a:t>Generically</a:t>
            </a:r>
            <a:r>
              <a:rPr lang="nl-NL" dirty="0" smtClean="0"/>
              <a:t> </a:t>
            </a:r>
            <a:r>
              <a:rPr lang="nl-NL" dirty="0" err="1"/>
              <a:t>a</a:t>
            </a:r>
            <a:r>
              <a:rPr lang="nl-NL" dirty="0" err="1" smtClean="0"/>
              <a:t>vailable</a:t>
            </a:r>
            <a:r>
              <a:rPr lang="nl-NL" dirty="0" smtClean="0"/>
              <a:t> via contract</a:t>
            </a:r>
          </a:p>
          <a:p>
            <a:pPr lvl="2"/>
            <a:r>
              <a:rPr lang="nl-NL" dirty="0" err="1" smtClean="0"/>
              <a:t>Injected</a:t>
            </a:r>
            <a:r>
              <a:rPr lang="nl-NL" dirty="0" smtClean="0"/>
              <a:t> via parameters</a:t>
            </a:r>
          </a:p>
          <a:p>
            <a:r>
              <a:rPr lang="nl-NL" dirty="0" smtClean="0"/>
              <a:t>No </a:t>
            </a:r>
            <a:r>
              <a:rPr lang="nl-NL" dirty="0" err="1" smtClean="0"/>
              <a:t>sharing</a:t>
            </a:r>
            <a:r>
              <a:rPr lang="nl-NL" dirty="0" smtClean="0"/>
              <a:t> of data or </a:t>
            </a:r>
            <a:r>
              <a:rPr lang="nl-NL" dirty="0" err="1" smtClean="0"/>
              <a:t>other</a:t>
            </a:r>
            <a:r>
              <a:rPr lang="nl-NL" dirty="0" smtClean="0"/>
              <a:t> private resources </a:t>
            </a:r>
            <a:r>
              <a:rPr lang="nl-NL" dirty="0" err="1" smtClean="0"/>
              <a:t>across</a:t>
            </a:r>
            <a:r>
              <a:rPr lang="nl-NL" dirty="0" smtClean="0"/>
              <a:t> microservices</a:t>
            </a:r>
          </a:p>
          <a:p>
            <a:r>
              <a:rPr lang="nl-NL" dirty="0" err="1" smtClean="0"/>
              <a:t>Stateless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Horizontally</a:t>
            </a:r>
            <a:r>
              <a:rPr lang="nl-NL" dirty="0" smtClean="0"/>
              <a:t> </a:t>
            </a:r>
            <a:r>
              <a:rPr lang="nl-NL" dirty="0" err="1" smtClean="0"/>
              <a:t>scalable</a:t>
            </a:r>
            <a:endParaRPr lang="nl-NL" dirty="0" smtClean="0"/>
          </a:p>
          <a:p>
            <a:pPr lvl="1"/>
            <a:r>
              <a:rPr lang="nl-NL" dirty="0"/>
              <a:t>N</a:t>
            </a:r>
            <a:r>
              <a:rPr lang="nl-NL" dirty="0" smtClean="0"/>
              <a:t>o </a:t>
            </a:r>
            <a:r>
              <a:rPr lang="nl-NL" dirty="0" err="1" smtClean="0"/>
              <a:t>session</a:t>
            </a:r>
            <a:r>
              <a:rPr lang="nl-NL" dirty="0" smtClean="0"/>
              <a:t> state, no </a:t>
            </a:r>
            <a:r>
              <a:rPr lang="nl-NL" dirty="0" err="1" smtClean="0"/>
              <a:t>client</a:t>
            </a:r>
            <a:r>
              <a:rPr lang="nl-NL" dirty="0" smtClean="0"/>
              <a:t> </a:t>
            </a:r>
            <a:r>
              <a:rPr lang="nl-NL" dirty="0" err="1" smtClean="0"/>
              <a:t>stickyness</a:t>
            </a:r>
            <a:endParaRPr lang="nl-NL" dirty="0" smtClean="0"/>
          </a:p>
          <a:p>
            <a:r>
              <a:rPr lang="nl-NL" dirty="0" err="1" smtClean="0"/>
              <a:t>Potentially</a:t>
            </a:r>
            <a:r>
              <a:rPr lang="nl-NL" dirty="0" smtClean="0"/>
              <a:t>: </a:t>
            </a:r>
            <a:r>
              <a:rPr lang="nl-NL" dirty="0" smtClean="0"/>
              <a:t>micro-</a:t>
            </a:r>
            <a:r>
              <a:rPr lang="nl-NL" i="1" dirty="0" smtClean="0"/>
              <a:t>silo</a:t>
            </a:r>
            <a:r>
              <a:rPr lang="nl-NL" dirty="0" smtClean="0"/>
              <a:t> </a:t>
            </a:r>
            <a:r>
              <a:rPr lang="nl-NL" dirty="0" err="1" smtClean="0"/>
              <a:t>with</a:t>
            </a:r>
            <a:r>
              <a:rPr lang="nl-NL" dirty="0" smtClean="0"/>
              <a:t> multiple </a:t>
            </a:r>
            <a:r>
              <a:rPr lang="nl-NL" dirty="0" err="1" smtClean="0"/>
              <a:t>tiers</a:t>
            </a:r>
            <a:r>
              <a:rPr lang="nl-NL" dirty="0" smtClean="0"/>
              <a:t> (</a:t>
            </a:r>
            <a:r>
              <a:rPr lang="nl-NL" dirty="0" err="1" smtClean="0"/>
              <a:t>including</a:t>
            </a:r>
            <a:r>
              <a:rPr lang="nl-NL" dirty="0" smtClean="0"/>
              <a:t> UI)</a:t>
            </a:r>
          </a:p>
          <a:p>
            <a:r>
              <a:rPr lang="nl-NL" dirty="0" err="1" smtClean="0"/>
              <a:t>Any</a:t>
            </a:r>
            <a:r>
              <a:rPr lang="nl-NL" dirty="0" smtClean="0"/>
              <a:t> </a:t>
            </a:r>
            <a:r>
              <a:rPr lang="nl-NL" dirty="0" err="1" smtClean="0"/>
              <a:t>implementation</a:t>
            </a:r>
            <a:r>
              <a:rPr lang="nl-NL" dirty="0" smtClean="0"/>
              <a:t> </a:t>
            </a:r>
            <a:r>
              <a:rPr lang="nl-NL" dirty="0" err="1" smtClean="0"/>
              <a:t>technology</a:t>
            </a:r>
            <a:endParaRPr lang="nl-NL" dirty="0"/>
          </a:p>
          <a:p>
            <a:pPr lvl="1"/>
            <a:r>
              <a:rPr lang="nl-NL" dirty="0" err="1" smtClean="0"/>
              <a:t>that</a:t>
            </a:r>
            <a:r>
              <a:rPr lang="nl-NL" dirty="0" smtClean="0"/>
              <a:t> </a:t>
            </a:r>
            <a:r>
              <a:rPr lang="nl-NL" dirty="0" err="1" smtClean="0"/>
              <a:t>can</a:t>
            </a:r>
            <a:r>
              <a:rPr lang="nl-NL" dirty="0" smtClean="0"/>
              <a:t> run on </a:t>
            </a:r>
            <a:r>
              <a:rPr lang="nl-NL" i="1" dirty="0" err="1" smtClean="0"/>
              <a:t>the</a:t>
            </a:r>
            <a:r>
              <a:rPr lang="nl-NL" i="1" dirty="0" smtClean="0"/>
              <a:t> platform</a:t>
            </a:r>
          </a:p>
          <a:p>
            <a:pPr lvl="1"/>
            <a:endParaRPr lang="nl-NL" dirty="0" smtClean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7635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Microservices platform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nl-NL" dirty="0" err="1" smtClean="0"/>
              <a:t>Receives</a:t>
            </a:r>
            <a:r>
              <a:rPr lang="nl-NL" dirty="0" smtClean="0"/>
              <a:t> microservice </a:t>
            </a:r>
            <a:r>
              <a:rPr lang="nl-NL" dirty="0" err="1" smtClean="0"/>
              <a:t>deployment</a:t>
            </a:r>
            <a:endParaRPr lang="nl-NL" dirty="0" smtClean="0"/>
          </a:p>
          <a:p>
            <a:r>
              <a:rPr lang="nl-NL" dirty="0" smtClean="0"/>
              <a:t>Handles </a:t>
            </a:r>
            <a:r>
              <a:rPr lang="nl-NL" dirty="0" err="1" smtClean="0"/>
              <a:t>scale</a:t>
            </a:r>
            <a:r>
              <a:rPr lang="nl-NL" dirty="0" smtClean="0"/>
              <a:t> out &amp; </a:t>
            </a:r>
            <a:r>
              <a:rPr lang="nl-NL" dirty="0" err="1" smtClean="0"/>
              <a:t>fail</a:t>
            </a:r>
            <a:r>
              <a:rPr lang="nl-NL" dirty="0" smtClean="0"/>
              <a:t> over</a:t>
            </a:r>
          </a:p>
          <a:p>
            <a:pPr lvl="1"/>
            <a:r>
              <a:rPr lang="nl-NL" dirty="0" smtClean="0"/>
              <a:t>Start/stop microservice </a:t>
            </a:r>
            <a:r>
              <a:rPr lang="nl-NL" dirty="0" err="1" smtClean="0"/>
              <a:t>instances</a:t>
            </a:r>
            <a:r>
              <a:rPr lang="nl-NL" dirty="0" smtClean="0"/>
              <a:t> </a:t>
            </a:r>
            <a:r>
              <a:rPr lang="nl-NL" dirty="0" err="1" smtClean="0"/>
              <a:t>based</a:t>
            </a:r>
            <a:r>
              <a:rPr lang="nl-NL" dirty="0" smtClean="0"/>
              <a:t> on </a:t>
            </a:r>
            <a:br>
              <a:rPr lang="nl-NL" dirty="0" smtClean="0"/>
            </a:br>
            <a:r>
              <a:rPr lang="nl-NL" dirty="0" smtClean="0"/>
              <a:t>non </a:t>
            </a:r>
            <a:r>
              <a:rPr lang="nl-NL" dirty="0" err="1" smtClean="0"/>
              <a:t>functional</a:t>
            </a:r>
            <a:r>
              <a:rPr lang="nl-NL" dirty="0" smtClean="0"/>
              <a:t> </a:t>
            </a:r>
            <a:r>
              <a:rPr lang="nl-NL" dirty="0" err="1" smtClean="0"/>
              <a:t>requirements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live </a:t>
            </a:r>
            <a:r>
              <a:rPr lang="nl-NL" dirty="0" err="1" smtClean="0"/>
              <a:t>observed</a:t>
            </a:r>
            <a:r>
              <a:rPr lang="nl-NL" dirty="0" smtClean="0"/>
              <a:t> </a:t>
            </a:r>
            <a:r>
              <a:rPr lang="nl-NL" dirty="0" err="1" smtClean="0"/>
              <a:t>behavior</a:t>
            </a:r>
            <a:endParaRPr lang="nl-NL" dirty="0" smtClean="0"/>
          </a:p>
          <a:p>
            <a:r>
              <a:rPr lang="nl-NL" dirty="0" smtClean="0"/>
              <a:t>Supports </a:t>
            </a:r>
            <a:r>
              <a:rPr lang="nl-NL" dirty="0" err="1" smtClean="0"/>
              <a:t>automated</a:t>
            </a:r>
            <a:r>
              <a:rPr lang="nl-NL" dirty="0" smtClean="0"/>
              <a:t> </a:t>
            </a:r>
            <a:r>
              <a:rPr lang="nl-NL" dirty="0" err="1" smtClean="0"/>
              <a:t>DevOps</a:t>
            </a:r>
            <a:endParaRPr lang="nl-NL" dirty="0" smtClean="0"/>
          </a:p>
          <a:p>
            <a:pPr lvl="1"/>
            <a:r>
              <a:rPr lang="nl-NL" dirty="0" smtClean="0"/>
              <a:t>CD, monitoring, …</a:t>
            </a:r>
          </a:p>
          <a:p>
            <a:r>
              <a:rPr lang="nl-NL" dirty="0" err="1" smtClean="0"/>
              <a:t>Provides</a:t>
            </a:r>
            <a:r>
              <a:rPr lang="nl-NL" dirty="0" smtClean="0"/>
              <a:t> </a:t>
            </a:r>
            <a:r>
              <a:rPr lang="nl-NL" dirty="0" err="1" smtClean="0"/>
              <a:t>Capabilities</a:t>
            </a:r>
            <a:r>
              <a:rPr lang="nl-NL" dirty="0" smtClean="0"/>
              <a:t> – </a:t>
            </a:r>
            <a:r>
              <a:rPr lang="nl-NL" dirty="0" err="1" smtClean="0"/>
              <a:t>generic</a:t>
            </a:r>
            <a:r>
              <a:rPr lang="nl-NL" dirty="0" smtClean="0"/>
              <a:t> </a:t>
            </a:r>
            <a:r>
              <a:rPr lang="nl-NL" dirty="0" err="1" smtClean="0"/>
              <a:t>facilities</a:t>
            </a:r>
            <a:r>
              <a:rPr lang="nl-NL" dirty="0" smtClean="0"/>
              <a:t> </a:t>
            </a:r>
            <a:r>
              <a:rPr lang="nl-NL" dirty="0" err="1" smtClean="0"/>
              <a:t>available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microservices </a:t>
            </a:r>
            <a:r>
              <a:rPr lang="nl-NL" dirty="0" err="1" smtClean="0"/>
              <a:t>from</a:t>
            </a:r>
            <a:r>
              <a:rPr lang="nl-NL" dirty="0" smtClean="0"/>
              <a:t> </a:t>
            </a:r>
            <a:r>
              <a:rPr lang="nl-NL" dirty="0" err="1" smtClean="0"/>
              <a:t>the</a:t>
            </a:r>
            <a:r>
              <a:rPr lang="nl-NL" dirty="0" smtClean="0"/>
              <a:t> run time platform</a:t>
            </a:r>
          </a:p>
          <a:p>
            <a:pPr lvl="1"/>
            <a:r>
              <a:rPr lang="nl-NL" dirty="0" err="1" smtClean="0"/>
              <a:t>Provided</a:t>
            </a:r>
            <a:r>
              <a:rPr lang="nl-NL" dirty="0" smtClean="0"/>
              <a:t> </a:t>
            </a:r>
            <a:r>
              <a:rPr lang="nl-NL" dirty="0" err="1" smtClean="0"/>
              <a:t>through</a:t>
            </a:r>
            <a:r>
              <a:rPr lang="nl-NL" dirty="0" smtClean="0"/>
              <a:t> public </a:t>
            </a:r>
            <a:r>
              <a:rPr lang="nl-NL" dirty="0" err="1" smtClean="0"/>
              <a:t>APIs</a:t>
            </a:r>
            <a:r>
              <a:rPr lang="nl-NL" dirty="0" smtClean="0"/>
              <a:t> </a:t>
            </a:r>
            <a:r>
              <a:rPr lang="nl-NL" dirty="0" err="1" smtClean="0"/>
              <a:t>whenever</a:t>
            </a:r>
            <a:r>
              <a:rPr lang="nl-NL" dirty="0" smtClean="0"/>
              <a:t> </a:t>
            </a:r>
            <a:r>
              <a:rPr lang="nl-NL" dirty="0" err="1" smtClean="0"/>
              <a:t>possible</a:t>
            </a:r>
            <a:endParaRPr lang="nl-NL" dirty="0" smtClean="0"/>
          </a:p>
          <a:p>
            <a:pPr lvl="1"/>
            <a:r>
              <a:rPr lang="nl-NL" dirty="0" err="1" smtClean="0"/>
              <a:t>Injected</a:t>
            </a:r>
            <a:r>
              <a:rPr lang="nl-NL" dirty="0" smtClean="0"/>
              <a:t> meta-data at run time</a:t>
            </a:r>
          </a:p>
          <a:p>
            <a:pPr lvl="1"/>
            <a:r>
              <a:rPr lang="nl-NL" dirty="0" err="1"/>
              <a:t>i</a:t>
            </a:r>
            <a:r>
              <a:rPr lang="nl-NL" dirty="0" err="1" smtClean="0"/>
              <a:t>mplemented</a:t>
            </a:r>
            <a:r>
              <a:rPr lang="nl-NL" dirty="0" smtClean="0"/>
              <a:t> </a:t>
            </a:r>
            <a:r>
              <a:rPr lang="nl-NL" dirty="0" err="1" smtClean="0"/>
              <a:t>by</a:t>
            </a:r>
            <a:r>
              <a:rPr lang="nl-NL" dirty="0" smtClean="0"/>
              <a:t> </a:t>
            </a:r>
            <a:r>
              <a:rPr lang="nl-NL" dirty="0" err="1" smtClean="0"/>
              <a:t>generic</a:t>
            </a:r>
            <a:r>
              <a:rPr lang="nl-NL" dirty="0" smtClean="0"/>
              <a:t>/platform level microservices</a:t>
            </a:r>
          </a:p>
          <a:p>
            <a:pPr marL="609488" lvl="1" indent="0">
              <a:buNone/>
            </a:pPr>
            <a:endParaRPr lang="nl-NL" dirty="0" smtClean="0"/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2054840" y="3764280"/>
            <a:ext cx="4709160" cy="76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Microservices Platform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12877800" y="2514600"/>
            <a:ext cx="655320" cy="105156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12877800" y="2514600"/>
            <a:ext cx="655320" cy="289560"/>
          </a:xfrm>
          <a:prstGeom prst="roundRect">
            <a:avLst/>
          </a:prstGeom>
          <a:solidFill>
            <a:schemeClr val="accent2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600" b="1" dirty="0" smtClean="0">
                <a:solidFill>
                  <a:schemeClr val="bg2">
                    <a:lumMod val="95000"/>
                  </a:schemeClr>
                </a:solidFill>
              </a:rPr>
              <a:t>API</a:t>
            </a:r>
            <a:endParaRPr lang="en-US" sz="1600" b="1" dirty="0">
              <a:solidFill>
                <a:schemeClr val="bg2">
                  <a:lumMod val="95000"/>
                </a:schemeClr>
              </a:solidFill>
            </a:endParaRPr>
          </a:p>
        </p:txBody>
      </p:sp>
      <p:sp>
        <p:nvSpPr>
          <p:cNvPr id="7" name="Rectangular Callout 6"/>
          <p:cNvSpPr/>
          <p:nvPr/>
        </p:nvSpPr>
        <p:spPr>
          <a:xfrm>
            <a:off x="13883640" y="5074920"/>
            <a:ext cx="2621281" cy="1264920"/>
          </a:xfrm>
          <a:prstGeom prst="wedgeRectCallout">
            <a:avLst>
              <a:gd name="adj1" fmla="val -37387"/>
              <a:gd name="adj2" fmla="val -103744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2000" dirty="0" err="1"/>
              <a:t>d</a:t>
            </a:r>
            <a:r>
              <a:rPr lang="nl-NL" sz="2000" dirty="0" err="1" smtClean="0"/>
              <a:t>eploy</a:t>
            </a:r>
            <a:r>
              <a:rPr lang="nl-NL" sz="2000" dirty="0" smtClean="0"/>
              <a:t>, </a:t>
            </a:r>
            <a:r>
              <a:rPr lang="nl-NL" sz="2000" dirty="0" err="1" smtClean="0"/>
              <a:t>inject</a:t>
            </a:r>
            <a:r>
              <a:rPr lang="nl-NL" sz="2000" dirty="0" smtClean="0"/>
              <a:t> </a:t>
            </a:r>
            <a:r>
              <a:rPr lang="nl-NL" sz="2000" dirty="0" err="1" smtClean="0"/>
              <a:t>dependencies</a:t>
            </a:r>
            <a:r>
              <a:rPr lang="nl-NL" sz="2000" dirty="0" smtClean="0"/>
              <a:t>, start, </a:t>
            </a:r>
            <a:r>
              <a:rPr lang="nl-NL" sz="2000" dirty="0" err="1" smtClean="0"/>
              <a:t>watch</a:t>
            </a:r>
            <a:r>
              <a:rPr lang="nl-NL" sz="2000" dirty="0" smtClean="0"/>
              <a:t>, </a:t>
            </a:r>
            <a:r>
              <a:rPr lang="nl-NL" sz="2000" dirty="0" err="1" smtClean="0"/>
              <a:t>restart</a:t>
            </a:r>
            <a:r>
              <a:rPr lang="nl-NL" sz="2000" dirty="0" smtClean="0"/>
              <a:t>, stop, </a:t>
            </a:r>
            <a:r>
              <a:rPr lang="nl-NL" sz="2000" dirty="0" err="1" smtClean="0"/>
              <a:t>scale</a:t>
            </a:r>
            <a:r>
              <a:rPr lang="nl-NL" sz="2000" dirty="0" smtClean="0"/>
              <a:t> </a:t>
            </a:r>
            <a:endParaRPr lang="en-US" sz="2000" dirty="0"/>
          </a:p>
        </p:txBody>
      </p:sp>
      <p:sp>
        <p:nvSpPr>
          <p:cNvPr id="8" name="Rounded Rectangle 7"/>
          <p:cNvSpPr/>
          <p:nvPr/>
        </p:nvSpPr>
        <p:spPr>
          <a:xfrm>
            <a:off x="13685520" y="2514600"/>
            <a:ext cx="655320" cy="105156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13685520" y="2514600"/>
            <a:ext cx="655320" cy="289560"/>
          </a:xfrm>
          <a:prstGeom prst="roundRect">
            <a:avLst/>
          </a:prstGeom>
          <a:solidFill>
            <a:schemeClr val="accent2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600" b="1" dirty="0" smtClean="0">
                <a:solidFill>
                  <a:schemeClr val="bg2">
                    <a:lumMod val="95000"/>
                  </a:schemeClr>
                </a:solidFill>
              </a:rPr>
              <a:t>API</a:t>
            </a:r>
            <a:endParaRPr lang="en-US" sz="1600" b="1" dirty="0">
              <a:solidFill>
                <a:schemeClr val="bg2">
                  <a:lumMod val="95000"/>
                </a:schemeClr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14493240" y="2514600"/>
            <a:ext cx="655320" cy="105156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14493240" y="2514600"/>
            <a:ext cx="655320" cy="289560"/>
          </a:xfrm>
          <a:prstGeom prst="roundRect">
            <a:avLst/>
          </a:prstGeom>
          <a:solidFill>
            <a:schemeClr val="accent2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600" b="1" dirty="0" smtClean="0">
                <a:solidFill>
                  <a:schemeClr val="bg2">
                    <a:lumMod val="95000"/>
                  </a:schemeClr>
                </a:solidFill>
              </a:rPr>
              <a:t>API</a:t>
            </a:r>
            <a:endParaRPr lang="en-US" sz="1600" b="1" dirty="0">
              <a:solidFill>
                <a:schemeClr val="bg2">
                  <a:lumMod val="95000"/>
                </a:schemeClr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13205460" y="1722120"/>
            <a:ext cx="1615440" cy="518160"/>
          </a:xfrm>
          <a:prstGeom prst="round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800" dirty="0" smtClean="0">
                <a:solidFill>
                  <a:schemeClr val="tx2"/>
                </a:solidFill>
              </a:rPr>
              <a:t>API Gateway</a:t>
            </a:r>
            <a:endParaRPr lang="en-US" sz="1800" dirty="0">
              <a:solidFill>
                <a:schemeClr val="tx2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15605760" y="2156460"/>
            <a:ext cx="1158240" cy="403860"/>
          </a:xfrm>
          <a:prstGeom prst="round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 smtClean="0">
                <a:solidFill>
                  <a:schemeClr val="tx2"/>
                </a:solidFill>
              </a:rPr>
              <a:t>  </a:t>
            </a:r>
            <a:r>
              <a:rPr lang="nl-NL" sz="1200" dirty="0" err="1" smtClean="0">
                <a:solidFill>
                  <a:schemeClr val="tx2"/>
                </a:solidFill>
              </a:rPr>
              <a:t>Authenticate</a:t>
            </a:r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15605760" y="2655570"/>
            <a:ext cx="1158240" cy="403860"/>
          </a:xfrm>
          <a:prstGeom prst="round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 err="1" smtClean="0">
                <a:solidFill>
                  <a:schemeClr val="tx2"/>
                </a:solidFill>
              </a:rPr>
              <a:t>Logging</a:t>
            </a:r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15605760" y="3162300"/>
            <a:ext cx="1158240" cy="403860"/>
          </a:xfrm>
          <a:prstGeom prst="round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 smtClean="0">
                <a:solidFill>
                  <a:schemeClr val="tx2"/>
                </a:solidFill>
              </a:rPr>
              <a:t>Cache</a:t>
            </a:r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15605760" y="2156460"/>
            <a:ext cx="213360" cy="40386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15605760" y="2156460"/>
            <a:ext cx="213360" cy="40386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15605760" y="2156460"/>
            <a:ext cx="213360" cy="40386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15605760" y="2156460"/>
            <a:ext cx="213360" cy="40386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15605760" y="2636520"/>
            <a:ext cx="213360" cy="40386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15605760" y="3162300"/>
            <a:ext cx="213360" cy="40386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4822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5" descr="Image result for docker container icon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3733" y="3534318"/>
            <a:ext cx="1723828" cy="1341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The making of a microservice</a:t>
            </a:r>
            <a:endParaRPr lang="en-US" dirty="0"/>
          </a:p>
        </p:txBody>
      </p:sp>
      <p:sp>
        <p:nvSpPr>
          <p:cNvPr id="4" name="AutoShape 2" descr="Image result for kubernetes logo"/>
          <p:cNvSpPr>
            <a:spLocks noChangeAspect="1" noChangeArrowheads="1"/>
          </p:cNvSpPr>
          <p:nvPr/>
        </p:nvSpPr>
        <p:spPr bwMode="auto">
          <a:xfrm>
            <a:off x="155575" y="-2560638"/>
            <a:ext cx="6153150" cy="533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 descr="Image result for kubernetes logo"/>
          <p:cNvSpPr>
            <a:spLocks noChangeAspect="1" noChangeArrowheads="1"/>
          </p:cNvSpPr>
          <p:nvPr/>
        </p:nvSpPr>
        <p:spPr bwMode="auto">
          <a:xfrm>
            <a:off x="307975" y="-2408238"/>
            <a:ext cx="6153150" cy="533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Image result for kubernetes logo"/>
          <p:cNvSpPr>
            <a:spLocks noChangeAspect="1" noChangeArrowheads="1"/>
          </p:cNvSpPr>
          <p:nvPr/>
        </p:nvSpPr>
        <p:spPr bwMode="auto">
          <a:xfrm>
            <a:off x="460375" y="-2255838"/>
            <a:ext cx="6153150" cy="533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8" descr="Kubernetes Logo"/>
          <p:cNvSpPr>
            <a:spLocks noChangeAspect="1" noChangeArrowheads="1"/>
          </p:cNvSpPr>
          <p:nvPr/>
        </p:nvSpPr>
        <p:spPr bwMode="auto">
          <a:xfrm>
            <a:off x="155575" y="-411163"/>
            <a:ext cx="857250" cy="857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10" descr="Kubernetes Logo"/>
          <p:cNvSpPr>
            <a:spLocks noChangeAspect="1" noChangeArrowheads="1"/>
          </p:cNvSpPr>
          <p:nvPr/>
        </p:nvSpPr>
        <p:spPr bwMode="auto">
          <a:xfrm>
            <a:off x="307975" y="-258763"/>
            <a:ext cx="857250" cy="857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59" name="Picture 1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51446" y="5826530"/>
            <a:ext cx="2774157" cy="2476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1" name="Picture 13" descr="Image result for kubernetes log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86564" y="258762"/>
            <a:ext cx="502465" cy="489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AutoShape 15" descr="Image result for docker logo transparent"/>
          <p:cNvSpPr>
            <a:spLocks noChangeAspect="1" noChangeArrowheads="1"/>
          </p:cNvSpPr>
          <p:nvPr/>
        </p:nvSpPr>
        <p:spPr bwMode="auto">
          <a:xfrm>
            <a:off x="155575" y="-936625"/>
            <a:ext cx="2333625" cy="1962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17" descr="Image result for docker logo transparent"/>
          <p:cNvSpPr>
            <a:spLocks noChangeAspect="1" noChangeArrowheads="1"/>
          </p:cNvSpPr>
          <p:nvPr/>
        </p:nvSpPr>
        <p:spPr bwMode="auto">
          <a:xfrm>
            <a:off x="307975" y="-784225"/>
            <a:ext cx="2333625" cy="1962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AutoShape 19" descr="Image result for docker logo transparent"/>
          <p:cNvSpPr>
            <a:spLocks noChangeAspect="1" noChangeArrowheads="1"/>
          </p:cNvSpPr>
          <p:nvPr/>
        </p:nvSpPr>
        <p:spPr bwMode="auto">
          <a:xfrm>
            <a:off x="460375" y="-631825"/>
            <a:ext cx="2333625" cy="1962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AutoShape 21" descr="Image result for docker logo transparent"/>
          <p:cNvSpPr>
            <a:spLocks noChangeAspect="1" noChangeArrowheads="1"/>
          </p:cNvSpPr>
          <p:nvPr/>
        </p:nvSpPr>
        <p:spPr bwMode="auto">
          <a:xfrm>
            <a:off x="612775" y="-479425"/>
            <a:ext cx="2333625" cy="1962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71" name="Picture 23" descr="Related imag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8283" y="6668635"/>
            <a:ext cx="3262789" cy="2699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3" name="Picture 25" descr="Image result for docker container ic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3463" y="3719356"/>
            <a:ext cx="3049046" cy="2372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AutoShape 27" descr="Image result for nodejs logo"/>
          <p:cNvSpPr>
            <a:spLocks noChangeAspect="1" noChangeArrowheads="1"/>
          </p:cNvSpPr>
          <p:nvPr/>
        </p:nvSpPr>
        <p:spPr bwMode="auto">
          <a:xfrm>
            <a:off x="155575" y="-723900"/>
            <a:ext cx="5619750" cy="151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AutoShape 29" descr="Image result for nodejs logo"/>
          <p:cNvSpPr>
            <a:spLocks noChangeAspect="1" noChangeArrowheads="1"/>
          </p:cNvSpPr>
          <p:nvPr/>
        </p:nvSpPr>
        <p:spPr bwMode="auto">
          <a:xfrm>
            <a:off x="307975" y="-571500"/>
            <a:ext cx="5619750" cy="151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AutoShape 31" descr="Image result for nodejs logo"/>
          <p:cNvSpPr>
            <a:spLocks noChangeAspect="1" noChangeArrowheads="1"/>
          </p:cNvSpPr>
          <p:nvPr/>
        </p:nvSpPr>
        <p:spPr bwMode="auto">
          <a:xfrm>
            <a:off x="155575" y="-723900"/>
            <a:ext cx="3028950" cy="151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81" name="Picture 33" descr="Related image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6106" y="5831589"/>
            <a:ext cx="3029694" cy="1514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5" descr="Image result for docker container icon"/>
          <p:cNvPicPr>
            <a:picLocks noChangeAspect="1" noChangeArrowheads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22942" y="4520897"/>
            <a:ext cx="1325708" cy="1031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5" descr="Image result for docker container icon"/>
          <p:cNvPicPr>
            <a:picLocks noChangeAspect="1" noChangeArrowheads="1"/>
          </p:cNvPicPr>
          <p:nvPr/>
        </p:nvPicPr>
        <p:blipFill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26639" y="3534318"/>
            <a:ext cx="1268097" cy="986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5" descr="Image result for docker container icon"/>
          <p:cNvPicPr>
            <a:picLocks noChangeAspect="1" noChangeArrowheads="1"/>
          </p:cNvPicPr>
          <p:nvPr/>
        </p:nvPicPr>
        <p:blipFill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27480" y="4204887"/>
            <a:ext cx="1268097" cy="986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5" descr="Image result for docker container icon"/>
          <p:cNvPicPr>
            <a:picLocks noChangeAspect="1" noChangeArrowheads="1"/>
          </p:cNvPicPr>
          <p:nvPr/>
        </p:nvPicPr>
        <p:blipFill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54829" y="4436028"/>
            <a:ext cx="1268097" cy="986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Oval 16"/>
          <p:cNvSpPr/>
          <p:nvPr/>
        </p:nvSpPr>
        <p:spPr>
          <a:xfrm rot="2159634">
            <a:off x="11033761" y="3589990"/>
            <a:ext cx="2606040" cy="1657148"/>
          </a:xfrm>
          <a:prstGeom prst="ellipse">
            <a:avLst/>
          </a:prstGeom>
          <a:solidFill>
            <a:schemeClr val="accent5">
              <a:lumMod val="60000"/>
              <a:lumOff val="40000"/>
              <a:alpha val="3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 rot="1086650">
            <a:off x="14104715" y="3482985"/>
            <a:ext cx="2246672" cy="1871156"/>
          </a:xfrm>
          <a:prstGeom prst="ellipse">
            <a:avLst/>
          </a:prstGeom>
          <a:solidFill>
            <a:schemeClr val="accent5">
              <a:lumMod val="60000"/>
              <a:lumOff val="40000"/>
              <a:alpha val="3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/>
          <p:cNvSpPr/>
          <p:nvPr/>
        </p:nvSpPr>
        <p:spPr>
          <a:xfrm rot="18929837">
            <a:off x="245929" y="6321358"/>
            <a:ext cx="1063783" cy="6930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 smtClean="0"/>
              <a:t>npm</a:t>
            </a:r>
            <a:endParaRPr lang="en-US" dirty="0"/>
          </a:p>
        </p:txBody>
      </p:sp>
      <p:sp>
        <p:nvSpPr>
          <p:cNvPr id="31" name="Right Arrow 30"/>
          <p:cNvSpPr/>
          <p:nvPr/>
        </p:nvSpPr>
        <p:spPr>
          <a:xfrm rot="18929837">
            <a:off x="4855620" y="6190725"/>
            <a:ext cx="2632236" cy="1477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Node </a:t>
            </a:r>
            <a:br>
              <a:rPr lang="nl-NL" dirty="0" smtClean="0"/>
            </a:br>
            <a:r>
              <a:rPr lang="nl-NL" dirty="0" smtClean="0"/>
              <a:t>Docker Image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4617" y="2982398"/>
            <a:ext cx="3330575" cy="30535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Right Arrow 32"/>
          <p:cNvSpPr/>
          <p:nvPr/>
        </p:nvSpPr>
        <p:spPr>
          <a:xfrm>
            <a:off x="4992607" y="4313265"/>
            <a:ext cx="2004808" cy="10270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 smtClean="0"/>
              <a:t>Dockerfile</a:t>
            </a:r>
            <a:endParaRPr lang="en-US" dirty="0"/>
          </a:p>
        </p:txBody>
      </p:sp>
      <p:sp>
        <p:nvSpPr>
          <p:cNvPr id="34" name="Right Arrow 33"/>
          <p:cNvSpPr/>
          <p:nvPr/>
        </p:nvSpPr>
        <p:spPr>
          <a:xfrm>
            <a:off x="9923844" y="4436028"/>
            <a:ext cx="1743473" cy="7815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 smtClean="0"/>
              <a:t>Pod.yaml</a:t>
            </a:r>
            <a:endParaRPr lang="en-US" dirty="0"/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8747760" y="5831589"/>
            <a:ext cx="396240" cy="83704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V="1">
            <a:off x="9540240" y="4520897"/>
            <a:ext cx="2301240" cy="240864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ube 15"/>
          <p:cNvSpPr/>
          <p:nvPr/>
        </p:nvSpPr>
        <p:spPr>
          <a:xfrm>
            <a:off x="11045612" y="2484916"/>
            <a:ext cx="6187440" cy="3017837"/>
          </a:xfrm>
          <a:prstGeom prst="cube">
            <a:avLst/>
          </a:prstGeom>
          <a:gradFill>
            <a:gsLst>
              <a:gs pos="0">
                <a:schemeClr val="accent5">
                  <a:lumMod val="110000"/>
                  <a:satMod val="105000"/>
                  <a:tint val="67000"/>
                  <a:alpha val="64000"/>
                </a:schemeClr>
              </a:gs>
              <a:gs pos="50000">
                <a:schemeClr val="accent5">
                  <a:lumMod val="105000"/>
                  <a:satMod val="103000"/>
                  <a:tint val="73000"/>
                  <a:alpha val="56000"/>
                </a:schemeClr>
              </a:gs>
              <a:gs pos="100000">
                <a:schemeClr val="accent5">
                  <a:lumMod val="105000"/>
                  <a:satMod val="109000"/>
                  <a:tint val="81000"/>
                  <a:alpha val="41000"/>
                </a:schemeClr>
              </a:gs>
            </a:gsLst>
          </a:gra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Arrow Connector 39"/>
          <p:cNvCxnSpPr/>
          <p:nvPr/>
        </p:nvCxnSpPr>
        <p:spPr>
          <a:xfrm flipV="1">
            <a:off x="9692640" y="5217558"/>
            <a:ext cx="2514600" cy="207029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11460480" y="3484969"/>
            <a:ext cx="206837" cy="370751"/>
          </a:xfrm>
          <a:prstGeom prst="straightConnector1">
            <a:avLst/>
          </a:prstGeom>
          <a:ln w="28575"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10988040" y="2484916"/>
            <a:ext cx="472440" cy="1000053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Picture 25" descr="Image result for docker container icon"/>
          <p:cNvPicPr>
            <a:picLocks noChangeAspect="1" noChangeArrowheads="1"/>
          </p:cNvPicPr>
          <p:nvPr/>
        </p:nvPicPr>
        <p:blipFill>
          <a:blip r:embed="rId1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83688" y="3367400"/>
            <a:ext cx="693669" cy="501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40" descr="Image result for docker container icon"/>
          <p:cNvPicPr>
            <a:picLocks noChangeAspect="1" noChangeArrowheads="1"/>
          </p:cNvPicPr>
          <p:nvPr/>
        </p:nvPicPr>
        <p:blipFill>
          <a:blip r:embed="rId1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45663" y="3484969"/>
            <a:ext cx="693669" cy="501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Oval 41"/>
          <p:cNvSpPr/>
          <p:nvPr/>
        </p:nvSpPr>
        <p:spPr>
          <a:xfrm rot="1086650">
            <a:off x="12920586" y="3336595"/>
            <a:ext cx="1228964" cy="679669"/>
          </a:xfrm>
          <a:prstGeom prst="ellipse">
            <a:avLst/>
          </a:prstGeom>
          <a:solidFill>
            <a:schemeClr val="accent5">
              <a:lumMod val="60000"/>
              <a:lumOff val="40000"/>
              <a:alpha val="3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ight Arrow 45"/>
          <p:cNvSpPr/>
          <p:nvPr/>
        </p:nvSpPr>
        <p:spPr>
          <a:xfrm>
            <a:off x="8610226" y="2075430"/>
            <a:ext cx="2474993" cy="7815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 smtClean="0"/>
              <a:t>Service.yaml</a:t>
            </a:r>
            <a:endParaRPr lang="en-US" dirty="0"/>
          </a:p>
        </p:txBody>
      </p:sp>
      <p:sp>
        <p:nvSpPr>
          <p:cNvPr id="48" name="Right Arrow 47"/>
          <p:cNvSpPr/>
          <p:nvPr/>
        </p:nvSpPr>
        <p:spPr>
          <a:xfrm rot="16200000">
            <a:off x="11241595" y="5493811"/>
            <a:ext cx="2004808" cy="151260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300"/>
              </a:lnSpc>
            </a:pPr>
            <a:r>
              <a:rPr lang="nl-NL" dirty="0" smtClean="0"/>
              <a:t>Volume (Storage)</a:t>
            </a:r>
            <a:endParaRPr lang="en-US" dirty="0"/>
          </a:p>
        </p:txBody>
      </p:sp>
      <p:sp>
        <p:nvSpPr>
          <p:cNvPr id="49" name="Right Arrow 48"/>
          <p:cNvSpPr/>
          <p:nvPr/>
        </p:nvSpPr>
        <p:spPr>
          <a:xfrm rot="16200000">
            <a:off x="11723018" y="5765659"/>
            <a:ext cx="2376983" cy="13316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300"/>
              </a:lnSpc>
            </a:pPr>
            <a:r>
              <a:rPr lang="nl-NL" sz="1600" dirty="0" err="1" smtClean="0"/>
              <a:t>Config</a:t>
            </a:r>
            <a:r>
              <a:rPr lang="nl-NL" sz="1600" dirty="0" smtClean="0"/>
              <a:t> &amp; </a:t>
            </a:r>
            <a:r>
              <a:rPr lang="nl-NL" sz="1600" dirty="0" err="1" smtClean="0"/>
              <a:t>Depency</a:t>
            </a:r>
            <a:r>
              <a:rPr lang="nl-NL" sz="1600" dirty="0" smtClean="0"/>
              <a:t> </a:t>
            </a:r>
            <a:r>
              <a:rPr lang="nl-NL" sz="1600" dirty="0" err="1" smtClean="0"/>
              <a:t>Injection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925008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8" grpId="0" animBg="1"/>
      <p:bldP spid="19" grpId="0" animBg="1"/>
      <p:bldP spid="31" grpId="0" animBg="1"/>
      <p:bldP spid="33" grpId="0" animBg="1"/>
      <p:bldP spid="34" grpId="0" animBg="1"/>
      <p:bldP spid="16" grpId="0" animBg="1"/>
      <p:bldP spid="42" grpId="0" animBg="1"/>
      <p:bldP spid="46" grpId="0" animBg="1"/>
      <p:bldP spid="48" grpId="0" animBg="1"/>
      <p:bldP spid="49" grpId="0" animBg="1"/>
    </p:bldLst>
  </p:timing>
</p:sld>
</file>

<file path=ppt/theme/theme1.xml><?xml version="1.0" encoding="utf-8"?>
<a:theme xmlns:a="http://schemas.openxmlformats.org/drawingml/2006/main" name="AMIS_WIDESCREEN">
  <a:themeElements>
    <a:clrScheme name="Conclusion 2014 - Colors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08F33"/>
      </a:accent1>
      <a:accent2>
        <a:srgbClr val="DA4290"/>
      </a:accent2>
      <a:accent3>
        <a:srgbClr val="613C91"/>
      </a:accent3>
      <a:accent4>
        <a:srgbClr val="FFCC00"/>
      </a:accent4>
      <a:accent5>
        <a:srgbClr val="0069B4"/>
      </a:accent5>
      <a:accent6>
        <a:srgbClr val="E73430"/>
      </a:accent6>
      <a:hlink>
        <a:srgbClr val="000000"/>
      </a:hlink>
      <a:folHlink>
        <a:srgbClr val="000000"/>
      </a:folHlink>
    </a:clrScheme>
    <a:fontScheme name="Conclusion 2014 - FONTS">
      <a:majorFont>
        <a:latin typeface="Arial Narrow"/>
        <a:ea typeface=""/>
        <a:cs typeface=""/>
      </a:majorFont>
      <a:minorFont>
        <a:latin typeface="Arial Unicode MS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dirty="0" err="1" smtClean="0"/>
        </a:defPPr>
      </a:lstStyle>
    </a:txDef>
  </a:objectDefaults>
  <a:extraClrSchemeLst/>
  <a:extLst>
    <a:ext uri="{05A4C25C-085E-4340-85A3-A5531E510DB2}">
      <thm15:themeFamily xmlns="" xmlns:thm15="http://schemas.microsoft.com/office/thememl/2012/main" name="AMIS_WIDESCREEN" id="{B3E69953-2F37-46EB-A098-E591A47BCAD3}" vid="{18689EA0-6BAF-404F-B4FD-27D36DF7127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AMIS_WIDESCREEN</Template>
  <TotalTime>8743</TotalTime>
  <Words>2826</Words>
  <Application>Microsoft Office PowerPoint</Application>
  <PresentationFormat>Custom</PresentationFormat>
  <Paragraphs>541</Paragraphs>
  <Slides>45</Slides>
  <Notes>8</Notes>
  <HiddenSlides>7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46" baseType="lpstr">
      <vt:lpstr>AMIS_WIDESCREEN</vt:lpstr>
      <vt:lpstr>PowerPoint Presentation</vt:lpstr>
      <vt:lpstr>Agenda</vt:lpstr>
      <vt:lpstr>Source Code</vt:lpstr>
      <vt:lpstr>Microservice objectives (because of enterprise objectives)</vt:lpstr>
      <vt:lpstr>Microservices how</vt:lpstr>
      <vt:lpstr>Standing on shoulders of giants</vt:lpstr>
      <vt:lpstr>Microservices how</vt:lpstr>
      <vt:lpstr>Microservices platform</vt:lpstr>
      <vt:lpstr>The making of a microservice</vt:lpstr>
      <vt:lpstr>Microservice business functionality: Tweet Validation</vt:lpstr>
      <vt:lpstr>Microservice business functionality: Tweet Validation</vt:lpstr>
      <vt:lpstr>Docker File</vt:lpstr>
      <vt:lpstr>Docker hub</vt:lpstr>
      <vt:lpstr>Kubernetes POD YAML file</vt:lpstr>
      <vt:lpstr>Running POD in Kubernetes</vt:lpstr>
      <vt:lpstr>Invoke microservice API</vt:lpstr>
      <vt:lpstr>Shared platform capability</vt:lpstr>
      <vt:lpstr>Microservices cross platform Capabilities</vt:lpstr>
      <vt:lpstr>Example system architecture</vt:lpstr>
      <vt:lpstr>Trends, challenges, common</vt:lpstr>
      <vt:lpstr>Events</vt:lpstr>
      <vt:lpstr>MicroserviceS and events</vt:lpstr>
      <vt:lpstr>Microservice Workflow Choreography</vt:lpstr>
      <vt:lpstr>Requirements for Event capability  in microservices platform</vt:lpstr>
      <vt:lpstr>Introducing Apache Kafka</vt:lpstr>
      <vt:lpstr>Kafka terminology</vt:lpstr>
      <vt:lpstr>PowerPoint Presentation</vt:lpstr>
      <vt:lpstr>Connect  microservices to KAFKA – NODEJS Example</vt:lpstr>
      <vt:lpstr>Extended API of microservice</vt:lpstr>
      <vt:lpstr>Event bridge to connect cloud &amp; on premises Event bus</vt:lpstr>
      <vt:lpstr>Event bridge to connect cloud &amp;  on premises Event bus</vt:lpstr>
      <vt:lpstr>Desired Workflow</vt:lpstr>
      <vt:lpstr>Microservices to map workflow to</vt:lpstr>
      <vt:lpstr>Configure the IFTTT recipe</vt:lpstr>
      <vt:lpstr>Configure the IFTTT recipe</vt:lpstr>
      <vt:lpstr>Choreographed workflow</vt:lpstr>
      <vt:lpstr>Routing Slip published by workflow Launcher</vt:lpstr>
      <vt:lpstr>Routing Slip published by workflow Launcher</vt:lpstr>
      <vt:lpstr>Choreographed workflow</vt:lpstr>
      <vt:lpstr>Microservice Choreography Topology</vt:lpstr>
      <vt:lpstr>Logging in the Microservice Platform</vt:lpstr>
      <vt:lpstr>Demo Oracle Management Cloud Log Analytics System events – metrics and logging</vt:lpstr>
      <vt:lpstr>Main technical challenges</vt:lpstr>
      <vt:lpstr>Summary</vt:lpstr>
      <vt:lpstr>PowerPoint Presentation</vt:lpstr>
    </vt:vector>
  </TitlesOfParts>
  <Company>Conclusion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Lucas Jellema</dc:creator>
  <cp:keywords>omc; cloud</cp:keywords>
  <cp:lastModifiedBy>Lucas Jellema</cp:lastModifiedBy>
  <cp:revision>233</cp:revision>
  <dcterms:created xsi:type="dcterms:W3CDTF">2016-11-24T07:31:17Z</dcterms:created>
  <dcterms:modified xsi:type="dcterms:W3CDTF">2017-06-05T17:42:45Z</dcterms:modified>
</cp:coreProperties>
</file>